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handoutMasterIdLst>
    <p:handoutMasterId r:id="rId61"/>
  </p:handoutMasterIdLst>
  <p:sldIdLst>
    <p:sldId id="256" r:id="rId2"/>
    <p:sldId id="282" r:id="rId3"/>
    <p:sldId id="258" r:id="rId4"/>
    <p:sldId id="259" r:id="rId5"/>
    <p:sldId id="260" r:id="rId6"/>
    <p:sldId id="360" r:id="rId7"/>
    <p:sldId id="353" r:id="rId8"/>
    <p:sldId id="357" r:id="rId9"/>
    <p:sldId id="359" r:id="rId10"/>
    <p:sldId id="301" r:id="rId11"/>
    <p:sldId id="302" r:id="rId12"/>
    <p:sldId id="339" r:id="rId13"/>
    <p:sldId id="304" r:id="rId14"/>
    <p:sldId id="362" r:id="rId15"/>
    <p:sldId id="341" r:id="rId16"/>
    <p:sldId id="342" r:id="rId17"/>
    <p:sldId id="336" r:id="rId18"/>
    <p:sldId id="343" r:id="rId19"/>
    <p:sldId id="363" r:id="rId20"/>
    <p:sldId id="319" r:id="rId21"/>
    <p:sldId id="364" r:id="rId22"/>
    <p:sldId id="346" r:id="rId23"/>
    <p:sldId id="307" r:id="rId24"/>
    <p:sldId id="345" r:id="rId25"/>
    <p:sldId id="347" r:id="rId26"/>
    <p:sldId id="365" r:id="rId27"/>
    <p:sldId id="312" r:id="rId28"/>
    <p:sldId id="349" r:id="rId29"/>
    <p:sldId id="313" r:id="rId30"/>
    <p:sldId id="311" r:id="rId31"/>
    <p:sldId id="310" r:id="rId32"/>
    <p:sldId id="340" r:id="rId33"/>
    <p:sldId id="314" r:id="rId34"/>
    <p:sldId id="315" r:id="rId35"/>
    <p:sldId id="321" r:id="rId36"/>
    <p:sldId id="361" r:id="rId37"/>
    <p:sldId id="320" r:id="rId38"/>
    <p:sldId id="322" r:id="rId39"/>
    <p:sldId id="324" r:id="rId40"/>
    <p:sldId id="350" r:id="rId41"/>
    <p:sldId id="351" r:id="rId42"/>
    <p:sldId id="355" r:id="rId43"/>
    <p:sldId id="354" r:id="rId44"/>
    <p:sldId id="323" r:id="rId45"/>
    <p:sldId id="325" r:id="rId46"/>
    <p:sldId id="327" r:id="rId47"/>
    <p:sldId id="329" r:id="rId48"/>
    <p:sldId id="330" r:id="rId49"/>
    <p:sldId id="333" r:id="rId50"/>
    <p:sldId id="332" r:id="rId51"/>
    <p:sldId id="334" r:id="rId52"/>
    <p:sldId id="278" r:id="rId53"/>
    <p:sldId id="367" r:id="rId54"/>
    <p:sldId id="279" r:id="rId55"/>
    <p:sldId id="280" r:id="rId56"/>
    <p:sldId id="352" r:id="rId57"/>
    <p:sldId id="368" r:id="rId58"/>
    <p:sldId id="366" r:id="rId59"/>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80"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2020/5/12</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2020/5/12</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25</a:t>
            </a:fld>
            <a:endParaRPr lang="zh-CN" altLang="en-US"/>
          </a:p>
        </p:txBody>
      </p:sp>
    </p:spTree>
    <p:extLst>
      <p:ext uri="{BB962C8B-B14F-4D97-AF65-F5344CB8AC3E}">
        <p14:creationId xmlns:p14="http://schemas.microsoft.com/office/powerpoint/2010/main" val="3020818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939" y="1190244"/>
            <a:ext cx="10358120" cy="5130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16939" y="1190244"/>
            <a:ext cx="5483861" cy="492125"/>
          </a:xfr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Only">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916939" y="1190244"/>
            <a:ext cx="5483861" cy="492125"/>
          </a:xfr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graphicFrame>
        <p:nvGraphicFramePr>
          <p:cNvPr id="6" name="表格 6"/>
          <p:cNvGraphicFramePr>
            <a:graphicFrameLocks noGrp="1"/>
          </p:cNvGraphicFramePr>
          <p:nvPr userDrawn="1"/>
        </p:nvGraphicFramePr>
        <p:xfrm>
          <a:off x="799107" y="1752600"/>
          <a:ext cx="10593785" cy="4724400"/>
        </p:xfrm>
        <a:graphic>
          <a:graphicData uri="http://schemas.openxmlformats.org/drawingml/2006/table">
            <a:tbl>
              <a:tblPr firstRow="1" bandRow="1">
                <a:tableStyleId>{5C22544A-7EE6-4342-B048-85BDC9FD1C3A}</a:tableStyleId>
              </a:tblPr>
              <a:tblGrid>
                <a:gridCol w="1926143">
                  <a:extLst>
                    <a:ext uri="{9D8B030D-6E8A-4147-A177-3AD203B41FA5}">
                      <a16:colId xmlns:a16="http://schemas.microsoft.com/office/drawing/2014/main" val="20000"/>
                    </a:ext>
                  </a:extLst>
                </a:gridCol>
                <a:gridCol w="4414077">
                  <a:extLst>
                    <a:ext uri="{9D8B030D-6E8A-4147-A177-3AD203B41FA5}">
                      <a16:colId xmlns:a16="http://schemas.microsoft.com/office/drawing/2014/main" val="20001"/>
                    </a:ext>
                  </a:extLst>
                </a:gridCol>
                <a:gridCol w="4253565">
                  <a:extLst>
                    <a:ext uri="{9D8B030D-6E8A-4147-A177-3AD203B41FA5}">
                      <a16:colId xmlns:a16="http://schemas.microsoft.com/office/drawing/2014/main" val="20002"/>
                    </a:ext>
                  </a:extLst>
                </a:gridCol>
              </a:tblGrid>
              <a:tr h="390579">
                <a:tc>
                  <a:txBody>
                    <a:bodyPr/>
                    <a:lstStyle/>
                    <a:p>
                      <a:endParaRPr lang="zh-CN" altLang="en-US" sz="1900" dirty="0"/>
                    </a:p>
                  </a:txBody>
                  <a:tcPr marL="96307" marR="96307" marT="48154" marB="48154"/>
                </a:tc>
                <a:tc>
                  <a:txBody>
                    <a:bodyPr/>
                    <a:lstStyle/>
                    <a:p>
                      <a:endParaRPr lang="zh-CN" altLang="en-US" sz="1900" dirty="0"/>
                    </a:p>
                  </a:txBody>
                  <a:tcPr marL="96307" marR="96307" marT="48154" marB="48154"/>
                </a:tc>
                <a:tc>
                  <a:txBody>
                    <a:bodyPr/>
                    <a:lstStyle/>
                    <a:p>
                      <a:endParaRPr lang="zh-CN" altLang="en-US" sz="1900" dirty="0"/>
                    </a:p>
                  </a:txBody>
                  <a:tcPr marL="96307" marR="96307" marT="48154" marB="48154"/>
                </a:tc>
                <a:extLst>
                  <a:ext uri="{0D108BD9-81ED-4DB2-BD59-A6C34878D82A}">
                    <a16:rowId xmlns:a16="http://schemas.microsoft.com/office/drawing/2014/main" val="10000"/>
                  </a:ext>
                </a:extLst>
              </a:tr>
              <a:tr h="1540914">
                <a:tc>
                  <a:txBody>
                    <a:bodyPr/>
                    <a:lstStyle/>
                    <a:p>
                      <a:endParaRPr lang="zh-CN" altLang="en-US" sz="1900" dirty="0"/>
                    </a:p>
                  </a:txBody>
                  <a:tcPr marL="96307" marR="96307" marT="48154" marB="48154"/>
                </a:tc>
                <a:tc>
                  <a:txBody>
                    <a:bodyPr/>
                    <a:lstStyle/>
                    <a:p>
                      <a:pPr marL="0" marR="0" lvl="0" indent="0" defTabSz="914400" eaLnBrk="1" fontAlgn="auto" latinLnBrk="0" hangingPunct="1">
                        <a:lnSpc>
                          <a:spcPct val="100000"/>
                        </a:lnSpc>
                        <a:spcBef>
                          <a:spcPts val="0"/>
                        </a:spcBef>
                        <a:spcAft>
                          <a:spcPts val="0"/>
                        </a:spcAft>
                        <a:buClrTx/>
                        <a:buSzTx/>
                        <a:buFontTx/>
                        <a:buNone/>
                        <a:defRPr/>
                      </a:pPr>
                      <a:endParaRPr lang="en-US" altLang="zh-CN" sz="1900" dirty="0"/>
                    </a:p>
                  </a:txBody>
                  <a:tcPr marL="96307" marR="96307" marT="48154" marB="48154"/>
                </a:tc>
                <a:tc>
                  <a:txBody>
                    <a:bodyPr/>
                    <a:lstStyle/>
                    <a:p>
                      <a:endParaRPr lang="zh-CN" altLang="en-US" sz="1900" dirty="0"/>
                    </a:p>
                  </a:txBody>
                  <a:tcPr marL="96307" marR="96307" marT="48154" marB="48154"/>
                </a:tc>
                <a:extLst>
                  <a:ext uri="{0D108BD9-81ED-4DB2-BD59-A6C34878D82A}">
                    <a16:rowId xmlns:a16="http://schemas.microsoft.com/office/drawing/2014/main" val="10001"/>
                  </a:ext>
                </a:extLst>
              </a:tr>
              <a:tr h="1829836">
                <a:tc>
                  <a:txBody>
                    <a:bodyPr/>
                    <a:lstStyle/>
                    <a:p>
                      <a:endParaRPr lang="zh-CN" altLang="en-US" sz="1900" dirty="0"/>
                    </a:p>
                  </a:txBody>
                  <a:tcPr marL="96307" marR="96307" marT="48154" marB="48154"/>
                </a:tc>
                <a:tc>
                  <a:txBody>
                    <a:bodyPr/>
                    <a:lstStyle/>
                    <a:p>
                      <a:endParaRPr lang="zh-CN" altLang="en-US" sz="1900" dirty="0"/>
                    </a:p>
                  </a:txBody>
                  <a:tcPr marL="96307" marR="96307" marT="48154" marB="48154"/>
                </a:tc>
                <a:tc>
                  <a:txBody>
                    <a:bodyPr/>
                    <a:lstStyle/>
                    <a:p>
                      <a:pPr marL="0" marR="0" lvl="0" indent="0" defTabSz="914400" eaLnBrk="1" fontAlgn="auto" latinLnBrk="0" hangingPunct="1">
                        <a:lnSpc>
                          <a:spcPct val="100000"/>
                        </a:lnSpc>
                        <a:spcBef>
                          <a:spcPts val="0"/>
                        </a:spcBef>
                        <a:spcAft>
                          <a:spcPts val="0"/>
                        </a:spcAft>
                        <a:buClrTx/>
                        <a:buSzTx/>
                        <a:buFontTx/>
                        <a:buNone/>
                        <a:defRPr/>
                      </a:pPr>
                      <a:endParaRPr lang="en-US" altLang="zh-CN" sz="1900" dirty="0"/>
                    </a:p>
                  </a:txBody>
                  <a:tcPr marL="96307" marR="96307" marT="48154" marB="48154"/>
                </a:tc>
                <a:extLst>
                  <a:ext uri="{0D108BD9-81ED-4DB2-BD59-A6C34878D82A}">
                    <a16:rowId xmlns:a16="http://schemas.microsoft.com/office/drawing/2014/main" val="10002"/>
                  </a:ext>
                </a:extLst>
              </a:tr>
              <a:tr h="963071">
                <a:tc>
                  <a:txBody>
                    <a:bodyPr/>
                    <a:lstStyle/>
                    <a:p>
                      <a:endParaRPr lang="zh-CN" altLang="en-US" sz="1900" dirty="0"/>
                    </a:p>
                  </a:txBody>
                  <a:tcPr marL="96307" marR="96307" marT="48154" marB="48154"/>
                </a:tc>
                <a:tc>
                  <a:txBody>
                    <a:bodyPr/>
                    <a:lstStyle/>
                    <a:p>
                      <a:endParaRPr lang="zh-CN" altLang="en-US" sz="1900" dirty="0"/>
                    </a:p>
                  </a:txBody>
                  <a:tcPr marL="96307" marR="96307" marT="48154" marB="48154"/>
                </a:tc>
                <a:tc>
                  <a:txBody>
                    <a:bodyPr/>
                    <a:lstStyle/>
                    <a:p>
                      <a:endParaRPr lang="zh-CN" altLang="en-US" sz="1900" dirty="0"/>
                    </a:p>
                  </a:txBody>
                  <a:tcPr marL="96307" marR="96307" marT="48154" marB="48154"/>
                </a:tc>
                <a:extLst>
                  <a:ext uri="{0D108BD9-81ED-4DB2-BD59-A6C34878D82A}">
                    <a16:rowId xmlns:a16="http://schemas.microsoft.com/office/drawing/2014/main" val="10003"/>
                  </a:ext>
                </a:extLst>
              </a:tr>
            </a:tbl>
          </a:graphicData>
        </a:graphic>
      </p:graphicFrame>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7" name="标题 1"/>
          <p:cNvSpPr>
            <a:spLocks noGrp="1"/>
          </p:cNvSpPr>
          <p:nvPr userDrawn="1"/>
        </p:nvSpPr>
        <p:spPr>
          <a:xfrm>
            <a:off x="4267200" y="1752600"/>
            <a:ext cx="4792346" cy="3877945"/>
          </a:xfrm>
          <a:prstGeom prst="rect">
            <a:avLst/>
          </a:prstGeom>
        </p:spPr>
        <p:txBody>
          <a:bodyPr wrap="square" lIns="0" tIns="0" rIns="0" bIns="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457200" indent="-457200">
              <a:buFont typeface="Arial" panose="020B0604020202020204" pitchFamily="34" charset="0"/>
              <a:buChar char="•"/>
            </a:pPr>
            <a:r>
              <a:rPr lang="en-US" altLang="zh-CN" sz="3600" dirty="0"/>
              <a:t>introduce</a:t>
            </a:r>
          </a:p>
          <a:p>
            <a:pPr marL="457200" indent="-457200">
              <a:buFont typeface="Arial" panose="020B0604020202020204" pitchFamily="34" charset="0"/>
              <a:buChar char="•"/>
            </a:pPr>
            <a:endParaRPr lang="en-US" altLang="zh-CN" sz="3600" dirty="0"/>
          </a:p>
          <a:p>
            <a:pPr marL="457200" indent="-457200">
              <a:buFont typeface="Arial" panose="020B0604020202020204" pitchFamily="34" charset="0"/>
              <a:buChar char="•"/>
            </a:pPr>
            <a:r>
              <a:rPr lang="en-US" altLang="zh-CN" sz="3600" dirty="0"/>
              <a:t>challenge</a:t>
            </a:r>
          </a:p>
          <a:p>
            <a:pPr marL="457200" indent="-457200">
              <a:buFont typeface="Arial" panose="020B0604020202020204" pitchFamily="34" charset="0"/>
              <a:buChar char="•"/>
            </a:pPr>
            <a:endParaRPr lang="en-US" altLang="zh-CN" sz="3600" dirty="0"/>
          </a:p>
          <a:p>
            <a:pPr marL="457200" indent="-457200">
              <a:buFont typeface="Arial" panose="020B0604020202020204" pitchFamily="34" charset="0"/>
              <a:buChar char="•"/>
            </a:pPr>
            <a:r>
              <a:rPr lang="en-US" altLang="zh-CN" sz="3600" dirty="0"/>
              <a:t>develop/compare</a:t>
            </a:r>
          </a:p>
          <a:p>
            <a:pPr marL="457200" indent="-457200">
              <a:buFont typeface="Arial" panose="020B0604020202020204" pitchFamily="34" charset="0"/>
              <a:buChar char="•"/>
            </a:pPr>
            <a:endParaRPr lang="en-US" altLang="zh-CN" sz="3600" dirty="0"/>
          </a:p>
          <a:p>
            <a:pPr marL="457200" indent="-457200">
              <a:buFont typeface="Arial" panose="020B0604020202020204" pitchFamily="34" charset="0"/>
              <a:buChar char="•"/>
            </a:pPr>
            <a:r>
              <a:rPr lang="en-US" altLang="zh-CN" sz="3600" dirty="0"/>
              <a:t>inspiration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5/12/2020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7" name="Holder 3"/>
          <p:cNvSpPr>
            <a:spLocks noGrp="1"/>
          </p:cNvSpPr>
          <p:nvPr>
            <p:ph sz="half" idx="2"/>
          </p:nvPr>
        </p:nvSpPr>
        <p:spPr>
          <a:xfrm>
            <a:off x="3474720" y="1703070"/>
            <a:ext cx="5303520" cy="4526280"/>
          </a:xfrm>
          <a:prstGeom prst="rect">
            <a:avLst/>
          </a:prstGeom>
        </p:spPr>
        <p:txBody>
          <a:bodyPr wrap="square" lIns="0" tIns="0" rIns="0" bIns="0">
            <a:spAutoFit/>
          </a:bodyPr>
          <a:lstStyle>
            <a:lvl1pPr>
              <a:defRPr/>
            </a:lvl1pPr>
          </a:lstStyle>
          <a:p>
            <a:endParaRPr dirty="0"/>
          </a:p>
        </p:txBody>
      </p:sp>
      <p:sp>
        <p:nvSpPr>
          <p:cNvPr id="8" name="文本占位符 7"/>
          <p:cNvSpPr>
            <a:spLocks noGrp="1"/>
          </p:cNvSpPr>
          <p:nvPr>
            <p:ph type="body" sz="quarter" idx="13"/>
          </p:nvPr>
        </p:nvSpPr>
        <p:spPr>
          <a:xfrm>
            <a:off x="406401" y="2382520"/>
            <a:ext cx="3068319" cy="369332"/>
          </a:xfr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Holder 2"/>
          <p:cNvSpPr>
            <a:spLocks noGrp="1"/>
          </p:cNvSpPr>
          <p:nvPr>
            <p:ph type="title"/>
          </p:nvPr>
        </p:nvSpPr>
        <p:spPr>
          <a:xfrm>
            <a:off x="406401" y="1210945"/>
            <a:ext cx="4350385" cy="492125"/>
          </a:xfr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5/12/2020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p:cNvSpPr>
            <a:spLocks noGrp="1"/>
          </p:cNvSpPr>
          <p:nvPr>
            <p:ph type="body" sz="quarter" idx="13"/>
          </p:nvPr>
        </p:nvSpPr>
        <p:spPr>
          <a:xfrm>
            <a:off x="907415" y="2382520"/>
            <a:ext cx="3327399" cy="369332"/>
          </a:xfr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Holder 2"/>
          <p:cNvSpPr>
            <a:spLocks noGrp="1"/>
          </p:cNvSpPr>
          <p:nvPr>
            <p:ph type="title"/>
          </p:nvPr>
        </p:nvSpPr>
        <p:spPr>
          <a:xfrm>
            <a:off x="907415" y="1219200"/>
            <a:ext cx="4350385" cy="492125"/>
          </a:xfr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5/12/2020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p:cNvSpPr>
            <a:spLocks noGrp="1"/>
          </p:cNvSpPr>
          <p:nvPr>
            <p:ph type="body" sz="quarter" idx="13"/>
          </p:nvPr>
        </p:nvSpPr>
        <p:spPr>
          <a:xfrm>
            <a:off x="304799" y="2777177"/>
            <a:ext cx="3327399" cy="369332"/>
          </a:xfrm>
        </p:spPr>
        <p:txBody>
          <a:bodyPr/>
          <a:lstStyle>
            <a:lvl1pPr marL="0" indent="0">
              <a:buFont typeface="Arial" panose="020B0604020202020204" pitchFamily="34" charset="0"/>
              <a:buNone/>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Holder 2"/>
          <p:cNvSpPr>
            <a:spLocks noGrp="1"/>
          </p:cNvSpPr>
          <p:nvPr>
            <p:ph type="title"/>
          </p:nvPr>
        </p:nvSpPr>
        <p:spPr>
          <a:xfrm>
            <a:off x="914400" y="1295400"/>
            <a:ext cx="4350385" cy="492125"/>
          </a:xfr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p:cNvSpPr>
            <a:spLocks noGrp="1"/>
          </p:cNvSpPr>
          <p:nvPr>
            <p:ph type="body" sz="quarter" idx="18"/>
          </p:nvPr>
        </p:nvSpPr>
        <p:spPr>
          <a:xfrm>
            <a:off x="304800" y="3952028"/>
            <a:ext cx="3327399" cy="369332"/>
          </a:xfrm>
        </p:spPr>
        <p:txBody>
          <a:bodyPr/>
          <a:lstStyle>
            <a:lvl1pPr marL="0" indent="0">
              <a:buFont typeface="Arial" panose="020B0604020202020204" pitchFamily="34" charset="0"/>
              <a:buNone/>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6" name="文本占位符 7"/>
          <p:cNvSpPr>
            <a:spLocks noGrp="1"/>
          </p:cNvSpPr>
          <p:nvPr>
            <p:ph type="body" sz="quarter" idx="19"/>
          </p:nvPr>
        </p:nvSpPr>
        <p:spPr>
          <a:xfrm>
            <a:off x="1280479" y="5439956"/>
            <a:ext cx="3327399" cy="369332"/>
          </a:xfrm>
        </p:spPr>
        <p:txBody>
          <a:bodyPr/>
          <a:lstStyle>
            <a:lvl1pPr marL="0" indent="0">
              <a:buFont typeface="Arial" panose="020B0604020202020204" pitchFamily="34" charset="0"/>
              <a:buNone/>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7" name="文本占位符 7"/>
          <p:cNvSpPr>
            <a:spLocks noGrp="1"/>
          </p:cNvSpPr>
          <p:nvPr>
            <p:ph type="body" sz="quarter" idx="20"/>
          </p:nvPr>
        </p:nvSpPr>
        <p:spPr>
          <a:xfrm>
            <a:off x="4756786" y="5439957"/>
            <a:ext cx="3327399" cy="369332"/>
          </a:xfrm>
        </p:spPr>
        <p:txBody>
          <a:bodyPr/>
          <a:lstStyle>
            <a:lvl1pPr marL="0" indent="0">
              <a:buFont typeface="Arial" panose="020B0604020202020204" pitchFamily="34" charset="0"/>
              <a:buNone/>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p:cNvSpPr>
            <a:spLocks noGrp="1"/>
          </p:cNvSpPr>
          <p:nvPr>
            <p:ph type="body" sz="quarter" idx="21"/>
          </p:nvPr>
        </p:nvSpPr>
        <p:spPr>
          <a:xfrm>
            <a:off x="8382000" y="5439957"/>
            <a:ext cx="3327399" cy="369332"/>
          </a:xfrm>
        </p:spPr>
        <p:txBody>
          <a:bodyPr/>
          <a:lstStyle>
            <a:lvl1pPr marL="0" indent="0">
              <a:buFont typeface="Arial" panose="020B0604020202020204" pitchFamily="34" charset="0"/>
              <a:buNone/>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11"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2" name="Holder 2"/>
          <p:cNvSpPr>
            <a:spLocks noGrp="1"/>
          </p:cNvSpPr>
          <p:nvPr>
            <p:ph type="title"/>
          </p:nvPr>
        </p:nvSpPr>
        <p:spPr>
          <a:xfrm>
            <a:off x="415288" y="1200741"/>
            <a:ext cx="5179061" cy="492125"/>
          </a:xfrm>
          <a:prstGeom prst="rect">
            <a:avLst/>
          </a:prstGeom>
        </p:spPr>
        <p:txBody>
          <a:bodyPr wrap="square" lIns="0" tIns="0" rIns="0" bIns="0">
            <a:spAutoFit/>
          </a:bodyPr>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a:xfrm>
            <a:off x="916939" y="1652692"/>
            <a:ext cx="9354820" cy="2578735"/>
          </a:xfrm>
          <a:prstGeom prst="rect">
            <a:avLst/>
          </a:prstGeom>
        </p:spPr>
        <p:txBody>
          <a:bodyPr wrap="square" lIns="0" tIns="0" rIns="0" bIns="0">
            <a:spAutoFit/>
          </a:bodyPr>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14131"/>
            <a:ext cx="3680929"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0" name="文本框 9"/>
          <p:cNvSpPr txBox="1"/>
          <p:nvPr userDrawn="1"/>
        </p:nvSpPr>
        <p:spPr>
          <a:xfrm>
            <a:off x="205104" y="215900"/>
            <a:ext cx="436689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 classic review of target detection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2895600"/>
            <a:ext cx="11113135" cy="1674817"/>
          </a:xfrm>
          <a:prstGeom prst="rect">
            <a:avLst/>
          </a:prstGeom>
        </p:spPr>
        <p:txBody>
          <a:bodyPr vert="horz" wrap="square" lIns="0" tIns="12700" rIns="0" bIns="0" rtlCol="0">
            <a:spAutoFit/>
          </a:bodyPr>
          <a:lstStyle/>
          <a:p>
            <a:pPr marL="12700" algn="ctr">
              <a:lnSpc>
                <a:spcPct val="100000"/>
              </a:lnSpc>
              <a:spcBef>
                <a:spcPts val="100"/>
              </a:spcBef>
            </a:pPr>
            <a:r>
              <a:rPr lang="en-US" altLang="zh-CN" sz="5400" dirty="0">
                <a:latin typeface="Arial" panose="020B0604020202020204"/>
                <a:cs typeface="Arial" panose="020B0604020202020204"/>
              </a:rPr>
              <a:t>A classic review of </a:t>
            </a:r>
            <a:br>
              <a:rPr lang="en-US" altLang="zh-CN" sz="5400" dirty="0">
                <a:latin typeface="Arial" panose="020B0604020202020204"/>
                <a:cs typeface="Arial" panose="020B0604020202020204"/>
              </a:rPr>
            </a:br>
            <a:r>
              <a:rPr lang="en-US" altLang="zh-CN" sz="5400" dirty="0">
                <a:latin typeface="Arial" panose="020B0604020202020204"/>
                <a:cs typeface="Arial" panose="020B0604020202020204"/>
              </a:rPr>
              <a:t>target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txBox="1">
            <a:spLocks noGrp="1"/>
          </p:cNvSpPr>
          <p:nvPr/>
        </p:nvSpPr>
        <p:spPr>
          <a:xfrm>
            <a:off x="596899" y="1124204"/>
            <a:ext cx="6169660" cy="504825"/>
          </a:xfrm>
          <a:prstGeom prst="rect">
            <a:avLst/>
          </a:prstGeom>
        </p:spPr>
        <p:txBody>
          <a:bodyPr vert="horz" wrap="square" lIns="0" tIns="1270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2700">
              <a:lnSpc>
                <a:spcPct val="100000"/>
              </a:lnSpc>
              <a:spcBef>
                <a:spcPts val="100"/>
              </a:spcBef>
            </a:pPr>
            <a:r>
              <a:rPr lang="en-US" altLang="zh-CN" dirty="0"/>
              <a:t>Feature Pyramid Network (FPN)</a:t>
            </a:r>
            <a:endParaRPr lang="en-US" spc="120" dirty="0"/>
          </a:p>
        </p:txBody>
      </p:sp>
      <p:sp>
        <p:nvSpPr>
          <p:cNvPr id="6" name="object 4"/>
          <p:cNvSpPr/>
          <p:nvPr/>
        </p:nvSpPr>
        <p:spPr>
          <a:xfrm>
            <a:off x="3810000" y="1752600"/>
            <a:ext cx="7437119" cy="4434840"/>
          </a:xfrm>
          <a:prstGeom prst="rect">
            <a:avLst/>
          </a:prstGeom>
          <a:blipFill>
            <a:blip r:embed="rId2" cstate="print"/>
            <a:stretch>
              <a:fillRect/>
            </a:stretch>
          </a:blipFill>
        </p:spPr>
        <p:txBody>
          <a:bodyPr wrap="square" lIns="0" tIns="0" rIns="0" bIns="0" rtlCol="0"/>
          <a:lstStyle/>
          <a:p>
            <a:endParaRPr/>
          </a:p>
        </p:txBody>
      </p:sp>
      <p:sp>
        <p:nvSpPr>
          <p:cNvPr id="9" name="文本占位符 8"/>
          <p:cNvSpPr>
            <a:spLocks noGrp="1"/>
          </p:cNvSpPr>
          <p:nvPr>
            <p:ph type="body" sz="quarter" idx="13"/>
          </p:nvPr>
        </p:nvSpPr>
        <p:spPr>
          <a:xfrm>
            <a:off x="609600" y="2362200"/>
            <a:ext cx="3313431" cy="1723549"/>
          </a:xfrm>
        </p:spPr>
        <p:txBody>
          <a:bodyPr/>
          <a:lstStyle/>
          <a:p>
            <a:pPr marL="0" indent="0">
              <a:buNone/>
            </a:pPr>
            <a:r>
              <a:rPr lang="en-US" altLang="zh-CN" dirty="0"/>
              <a:t>a</a:t>
            </a:r>
            <a:r>
              <a:rPr lang="zh-CN" altLang="en-US" dirty="0"/>
              <a:t>：图像金字塔</a:t>
            </a:r>
            <a:endParaRPr lang="en-US" altLang="zh-CN" dirty="0"/>
          </a:p>
          <a:p>
            <a:pPr marL="0" indent="0">
              <a:buNone/>
            </a:pPr>
            <a:r>
              <a:rPr lang="en-US" altLang="zh-CN" dirty="0"/>
              <a:t>b</a:t>
            </a:r>
            <a:r>
              <a:rPr lang="zh-CN" altLang="en-US" dirty="0"/>
              <a:t>：单特征图预测</a:t>
            </a:r>
            <a:endParaRPr lang="en-US" altLang="zh-CN" dirty="0"/>
          </a:p>
          <a:p>
            <a:pPr marL="0" indent="0">
              <a:buNone/>
            </a:pPr>
            <a:r>
              <a:rPr lang="en-US" altLang="zh-CN" dirty="0"/>
              <a:t>c</a:t>
            </a:r>
            <a:r>
              <a:rPr lang="zh-CN" altLang="en-US" dirty="0"/>
              <a:t>：自下而上金字塔</a:t>
            </a:r>
            <a:endParaRPr lang="en-US" altLang="zh-CN" dirty="0"/>
          </a:p>
          <a:p>
            <a:pPr marL="0" indent="0">
              <a:buNone/>
            </a:pPr>
            <a:r>
              <a:rPr lang="en-US" altLang="zh-CN" dirty="0"/>
              <a:t>d</a:t>
            </a:r>
            <a:r>
              <a:rPr lang="zh-CN" altLang="en-US" dirty="0"/>
              <a:t>：特征金字塔</a:t>
            </a:r>
            <a:r>
              <a:rPr lang="en-US" altLang="zh-CN" dirty="0"/>
              <a:t>(</a:t>
            </a:r>
            <a:r>
              <a:rPr lang="en-US" altLang="zh-CN" dirty="0">
                <a:solidFill>
                  <a:srgbClr val="FF0000"/>
                </a:solidFill>
              </a:rPr>
              <a:t>FPN</a:t>
            </a:r>
            <a:r>
              <a:rPr lang="en-US" altLang="zh-CN" dirty="0"/>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895" y="1225743"/>
            <a:ext cx="6096000" cy="505267"/>
          </a:xfrm>
        </p:spPr>
        <p:txBody>
          <a:bodyPr/>
          <a:lstStyle/>
          <a:p>
            <a:r>
              <a:rPr lang="en-US" altLang="zh-CN" dirty="0"/>
              <a:t>FPN framework</a:t>
            </a:r>
            <a:endParaRPr lang="zh-CN"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4" r="3346"/>
          <a:stretch>
            <a:fillRect/>
          </a:stretch>
        </p:blipFill>
        <p:spPr bwMode="auto">
          <a:xfrm>
            <a:off x="3528853" y="1656936"/>
            <a:ext cx="5992814" cy="476333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占位符 3"/>
          <p:cNvSpPr>
            <a:spLocks noGrp="1"/>
          </p:cNvSpPr>
          <p:nvPr>
            <p:ph type="body" sz="quarter" idx="13"/>
          </p:nvPr>
        </p:nvSpPr>
        <p:spPr>
          <a:xfrm>
            <a:off x="9828214" y="2489656"/>
            <a:ext cx="2286000" cy="430887"/>
          </a:xfrm>
        </p:spPr>
        <p:txBody>
          <a:bodyPr/>
          <a:lstStyle/>
          <a:p>
            <a:pPr marL="0" indent="0">
              <a:buNone/>
            </a:pPr>
            <a:r>
              <a:rPr lang="zh-CN" altLang="en-US" dirty="0"/>
              <a:t>由下到上</a:t>
            </a:r>
            <a:endParaRPr lang="en-US" altLang="zh-CN" dirty="0"/>
          </a:p>
        </p:txBody>
      </p:sp>
      <p:sp>
        <p:nvSpPr>
          <p:cNvPr id="6" name="文本框 5"/>
          <p:cNvSpPr txBox="1"/>
          <p:nvPr/>
        </p:nvSpPr>
        <p:spPr>
          <a:xfrm>
            <a:off x="2763520" y="2326719"/>
            <a:ext cx="1219200" cy="1231106"/>
          </a:xfrm>
          <a:prstGeom prst="rect">
            <a:avLst/>
          </a:prstGeom>
          <a:noFill/>
        </p:spPr>
        <p:txBody>
          <a:bodyPr wrap="square" rtlCol="0">
            <a:spAutoFit/>
          </a:bodyPr>
          <a:lstStyle/>
          <a:p>
            <a:r>
              <a:rPr lang="zh-CN" altLang="en-US" sz="2800" dirty="0">
                <a:latin typeface="Arial" panose="020B0604020202020204" pitchFamily="34" charset="0"/>
                <a:cs typeface="Arial" panose="020B0604020202020204" pitchFamily="34" charset="0"/>
              </a:rPr>
              <a:t>由上到下</a:t>
            </a:r>
            <a:endParaRPr lang="en-US" altLang="zh-CN" sz="2800" dirty="0">
              <a:latin typeface="Arial" panose="020B0604020202020204" pitchFamily="34" charset="0"/>
              <a:cs typeface="Arial" panose="020B0604020202020204" pitchFamily="34" charset="0"/>
            </a:endParaRPr>
          </a:p>
          <a:p>
            <a:endParaRPr lang="zh-CN" altLang="en-US" dirty="0"/>
          </a:p>
        </p:txBody>
      </p:sp>
      <p:sp>
        <p:nvSpPr>
          <p:cNvPr id="7" name="文本框 6"/>
          <p:cNvSpPr txBox="1"/>
          <p:nvPr/>
        </p:nvSpPr>
        <p:spPr>
          <a:xfrm>
            <a:off x="8077200" y="5105400"/>
            <a:ext cx="1981200" cy="800219"/>
          </a:xfrm>
          <a:prstGeom prst="rect">
            <a:avLst/>
          </a:prstGeom>
          <a:noFill/>
        </p:spPr>
        <p:txBody>
          <a:bodyPr wrap="square" rtlCol="0">
            <a:spAutoFit/>
          </a:bodyPr>
          <a:lstStyle/>
          <a:p>
            <a:r>
              <a:rPr lang="zh-CN" altLang="en-US" sz="2800" dirty="0">
                <a:latin typeface="Arial" panose="020B0604020202020204" pitchFamily="34" charset="0"/>
                <a:cs typeface="Arial" panose="020B0604020202020204" pitchFamily="34" charset="0"/>
              </a:rPr>
              <a:t>横向连接</a:t>
            </a:r>
            <a:endParaRPr lang="en-US" altLang="zh-CN" sz="2800" dirty="0">
              <a:latin typeface="Arial" panose="020B0604020202020204" pitchFamily="34" charset="0"/>
              <a:cs typeface="Arial" panose="020B0604020202020204" pitchFamily="34" charset="0"/>
            </a:endParaRPr>
          </a:p>
          <a:p>
            <a:endParaRPr lang="zh-CN" altLang="en-US" dirty="0"/>
          </a:p>
        </p:txBody>
      </p:sp>
      <p:sp>
        <p:nvSpPr>
          <p:cNvPr id="8" name="文本框 7"/>
          <p:cNvSpPr txBox="1"/>
          <p:nvPr/>
        </p:nvSpPr>
        <p:spPr>
          <a:xfrm>
            <a:off x="9753600" y="3071575"/>
            <a:ext cx="1982786" cy="1231106"/>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Multi-level prediction</a:t>
            </a:r>
            <a:endParaRPr lang="zh-CN" altLang="en-US" sz="2800" dirty="0">
              <a:latin typeface="Arial" panose="020B0604020202020204" pitchFamily="34" charset="0"/>
              <a:cs typeface="Arial" panose="020B0604020202020204" pitchFamily="34" charset="0"/>
            </a:endParaRPr>
          </a:p>
          <a:p>
            <a:endParaRPr lang="zh-CN" altLang="en-US" dirty="0"/>
          </a:p>
        </p:txBody>
      </p:sp>
      <p:sp>
        <p:nvSpPr>
          <p:cNvPr id="4" name="箭头: 左 3"/>
          <p:cNvSpPr/>
          <p:nvPr/>
        </p:nvSpPr>
        <p:spPr>
          <a:xfrm>
            <a:off x="3835400" y="2590800"/>
            <a:ext cx="5842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9067800" y="2590800"/>
            <a:ext cx="584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182563"/>
            <a:ext cx="6096000" cy="505267"/>
          </a:xfrm>
        </p:spPr>
        <p:txBody>
          <a:bodyPr/>
          <a:lstStyle/>
          <a:p>
            <a:r>
              <a:rPr lang="en-US" altLang="zh-CN" dirty="0"/>
              <a:t>FPN contribution</a:t>
            </a:r>
            <a:endParaRPr lang="zh-CN"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24" r="3346"/>
          <a:stretch>
            <a:fillRect/>
          </a:stretch>
        </p:blipFill>
        <p:spPr bwMode="auto">
          <a:xfrm>
            <a:off x="4267200" y="1524000"/>
            <a:ext cx="6043614" cy="480370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占位符 2"/>
          <p:cNvSpPr txBox="1"/>
          <p:nvPr/>
        </p:nvSpPr>
        <p:spPr>
          <a:xfrm>
            <a:off x="914400" y="2133600"/>
            <a:ext cx="3886200" cy="2954655"/>
          </a:xfrm>
          <a:prstGeom prst="rect">
            <a:avLst/>
          </a:prstGeom>
        </p:spPr>
        <p:txBody>
          <a:bodyPr wrap="square" lIns="0" tIns="0" rIns="0" bIns="0">
            <a:spAutoFit/>
          </a:bodyPr>
          <a:lstStyle>
            <a:lvl1pPr marL="0">
              <a:defRPr sz="2800" b="0" i="0">
                <a:solidFill>
                  <a:schemeClr val="tx1"/>
                </a:solidFill>
                <a:latin typeface="Arial" panose="020B0604020202020204"/>
                <a:ea typeface="+mn-ea"/>
                <a:cs typeface="Arial" panose="020B060402020202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zh-CN" altLang="en-US" sz="2400" b="1" kern="0" dirty="0">
                <a:solidFill>
                  <a:srgbClr val="FF0000"/>
                </a:solidFill>
                <a:latin typeface="Arial" panose="020B0604020202020204" pitchFamily="34" charset="0"/>
                <a:cs typeface="Arial" panose="020B0604020202020204" pitchFamily="34" charset="0"/>
              </a:rPr>
              <a:t>多尺度特征融合</a:t>
            </a:r>
            <a:endParaRPr lang="en-US" altLang="zh-CN" sz="2400" b="1" kern="0" dirty="0">
              <a:solidFill>
                <a:srgbClr val="FF0000"/>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altLang="zh-CN" sz="24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zh-CN" altLang="en-US" sz="2400" b="1" kern="0" dirty="0">
                <a:latin typeface="Arial" panose="020B0604020202020204" pitchFamily="34" charset="0"/>
                <a:cs typeface="Arial" panose="020B0604020202020204" pitchFamily="34" charset="0"/>
              </a:rPr>
              <a:t>结合深层网络的</a:t>
            </a:r>
            <a:r>
              <a:rPr lang="zh-CN" altLang="en-US" sz="2400" b="1" kern="0" dirty="0">
                <a:solidFill>
                  <a:srgbClr val="FF0000"/>
                </a:solidFill>
                <a:latin typeface="Arial" panose="020B0604020202020204" pitchFamily="34" charset="0"/>
                <a:cs typeface="Arial" panose="020B0604020202020204" pitchFamily="34" charset="0"/>
              </a:rPr>
              <a:t>语义信息</a:t>
            </a:r>
            <a:r>
              <a:rPr lang="zh-CN" altLang="en-US" sz="2400" b="1" kern="0" dirty="0">
                <a:latin typeface="Arial" panose="020B0604020202020204" pitchFamily="34" charset="0"/>
                <a:cs typeface="Arial" panose="020B0604020202020204" pitchFamily="34" charset="0"/>
              </a:rPr>
              <a:t>和浅层网络的</a:t>
            </a:r>
            <a:r>
              <a:rPr lang="zh-CN" altLang="en-US" sz="2400" b="1" kern="0" dirty="0">
                <a:solidFill>
                  <a:srgbClr val="FF0000"/>
                </a:solidFill>
                <a:latin typeface="Arial" panose="020B0604020202020204" pitchFamily="34" charset="0"/>
                <a:cs typeface="Arial" panose="020B0604020202020204" pitchFamily="34" charset="0"/>
              </a:rPr>
              <a:t>细节</a:t>
            </a:r>
            <a:r>
              <a:rPr lang="zh-CN" altLang="en-US" sz="2400" b="1" kern="0" dirty="0">
                <a:latin typeface="Arial" panose="020B0604020202020204" pitchFamily="34" charset="0"/>
                <a:cs typeface="Arial" panose="020B0604020202020204" pitchFamily="34" charset="0"/>
              </a:rPr>
              <a:t>，提高了准确率。</a:t>
            </a:r>
            <a:endParaRPr lang="en-US" altLang="zh-CN" sz="2400" b="1" kern="0" dirty="0">
              <a:latin typeface="Arial" panose="020B0604020202020204" pitchFamily="34" charset="0"/>
              <a:cs typeface="Arial" panose="020B0604020202020204" pitchFamily="34" charset="0"/>
            </a:endParaRPr>
          </a:p>
          <a:p>
            <a:endParaRPr lang="zh-CN" altLang="en-US" sz="2400" b="1" kern="0" dirty="0">
              <a:latin typeface="Arial" panose="020B0604020202020204" pitchFamily="34" charset="0"/>
              <a:cs typeface="Arial" panose="020B0604020202020204" pitchFamily="34" charset="0"/>
            </a:endParaRPr>
          </a:p>
          <a:p>
            <a:endParaRPr lang="en-US" altLang="zh-CN" sz="2400" b="1" kern="0" dirty="0">
              <a:latin typeface="Arial" panose="020B0604020202020204" pitchFamily="34" charset="0"/>
              <a:cs typeface="Arial" panose="020B0604020202020204" pitchFamily="34" charset="0"/>
            </a:endParaRPr>
          </a:p>
          <a:p>
            <a:endParaRPr lang="zh-CN" altLang="en-US" sz="2400" kern="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43000"/>
            <a:ext cx="4800600" cy="1477328"/>
          </a:xfrm>
        </p:spPr>
        <p:txBody>
          <a:bodyPr/>
          <a:lstStyle/>
          <a:p>
            <a:r>
              <a:rPr lang="en-US" altLang="zh-CN" dirty="0"/>
              <a:t>R-CNN framework</a:t>
            </a:r>
            <a:endParaRPr lang="zh-CN" altLang="en-US" dirty="0"/>
          </a:p>
        </p:txBody>
      </p:sp>
      <p:sp>
        <p:nvSpPr>
          <p:cNvPr id="3" name="文本占位符 2"/>
          <p:cNvSpPr>
            <a:spLocks noGrp="1"/>
          </p:cNvSpPr>
          <p:nvPr>
            <p:ph type="body" sz="quarter" idx="13"/>
          </p:nvPr>
        </p:nvSpPr>
        <p:spPr>
          <a:xfrm>
            <a:off x="2133600" y="5478789"/>
            <a:ext cx="2336799" cy="861774"/>
          </a:xfrm>
        </p:spPr>
        <p:txBody>
          <a:bodyPr/>
          <a:lstStyle/>
          <a:p>
            <a:pPr marL="0" indent="0">
              <a:buNone/>
            </a:pPr>
            <a:r>
              <a:rPr lang="en-US" altLang="zh-CN" dirty="0"/>
              <a:t>1.</a:t>
            </a:r>
            <a:r>
              <a:rPr lang="en-US" altLang="zh-CN" dirty="0">
                <a:solidFill>
                  <a:srgbClr val="FF0000"/>
                </a:solidFill>
              </a:rPr>
              <a:t>Selective search</a:t>
            </a:r>
          </a:p>
        </p:txBody>
      </p:sp>
      <p:pic>
        <p:nvPicPr>
          <p:cNvPr id="4" name="图片 3"/>
          <p:cNvPicPr>
            <a:picLocks noChangeAspect="1"/>
          </p:cNvPicPr>
          <p:nvPr>
            <p:custDataLst>
              <p:tags r:id="rId1"/>
            </p:custDataLst>
          </p:nvPr>
        </p:nvPicPr>
        <p:blipFill>
          <a:blip r:embed="rId3"/>
          <a:stretch>
            <a:fillRect/>
          </a:stretch>
        </p:blipFill>
        <p:spPr>
          <a:xfrm>
            <a:off x="1600200" y="1735391"/>
            <a:ext cx="9264650" cy="3284855"/>
          </a:xfrm>
          <a:prstGeom prst="rect">
            <a:avLst/>
          </a:prstGeom>
        </p:spPr>
      </p:pic>
      <p:sp>
        <p:nvSpPr>
          <p:cNvPr id="5" name="文本框 4"/>
          <p:cNvSpPr txBox="1"/>
          <p:nvPr/>
        </p:nvSpPr>
        <p:spPr>
          <a:xfrm>
            <a:off x="4629150" y="5450858"/>
            <a:ext cx="2590800" cy="954107"/>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2.</a:t>
            </a:r>
            <a:r>
              <a:rPr lang="en-US" altLang="zh-CN" sz="2800" dirty="0">
                <a:solidFill>
                  <a:srgbClr val="FF0000"/>
                </a:solidFill>
                <a:latin typeface="Arial" panose="020B0604020202020204" pitchFamily="34" charset="0"/>
                <a:cs typeface="Arial" panose="020B0604020202020204" pitchFamily="34" charset="0"/>
              </a:rPr>
              <a:t>Warpped</a:t>
            </a:r>
            <a:r>
              <a:rPr lang="en-US" altLang="zh-CN" sz="2800" dirty="0">
                <a:latin typeface="Arial" panose="020B0604020202020204" pitchFamily="34" charset="0"/>
                <a:cs typeface="Arial" panose="020B0604020202020204" pitchFamily="34" charset="0"/>
              </a:rPr>
              <a:t> image region</a:t>
            </a:r>
          </a:p>
        </p:txBody>
      </p:sp>
      <p:sp>
        <p:nvSpPr>
          <p:cNvPr id="6" name="文本框 5"/>
          <p:cNvSpPr txBox="1"/>
          <p:nvPr/>
        </p:nvSpPr>
        <p:spPr>
          <a:xfrm>
            <a:off x="7010400" y="5478789"/>
            <a:ext cx="1295400"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3.CNN</a:t>
            </a:r>
          </a:p>
        </p:txBody>
      </p:sp>
      <p:sp>
        <p:nvSpPr>
          <p:cNvPr id="7" name="文本框 6"/>
          <p:cNvSpPr txBox="1"/>
          <p:nvPr/>
        </p:nvSpPr>
        <p:spPr>
          <a:xfrm>
            <a:off x="9218930" y="5478789"/>
            <a:ext cx="1447800"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4.</a:t>
            </a:r>
            <a:r>
              <a:rPr lang="en-US" altLang="zh-CN" sz="2800" dirty="0">
                <a:solidFill>
                  <a:srgbClr val="FF0000"/>
                </a:solidFill>
                <a:latin typeface="Arial" panose="020B0604020202020204" pitchFamily="34" charset="0"/>
                <a:cs typeface="Arial" panose="020B0604020202020204" pitchFamily="34" charset="0"/>
              </a:rPr>
              <a:t>SVM</a:t>
            </a:r>
            <a:endParaRPr lang="zh-CN" altLang="en-US" sz="2800" dirty="0">
              <a:solidFill>
                <a:srgbClr val="FF0000"/>
              </a:solidFill>
              <a:latin typeface="Arial" panose="020B0604020202020204" pitchFamily="34" charset="0"/>
              <a:cs typeface="Arial" panose="020B0604020202020204" pitchFamily="34" charset="0"/>
            </a:endParaRPr>
          </a:p>
        </p:txBody>
      </p:sp>
      <p:sp>
        <p:nvSpPr>
          <p:cNvPr id="8" name="箭头: 下 7"/>
          <p:cNvSpPr/>
          <p:nvPr/>
        </p:nvSpPr>
        <p:spPr>
          <a:xfrm>
            <a:off x="5924550" y="4191000"/>
            <a:ext cx="24765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p:cNvSpPr/>
          <p:nvPr/>
        </p:nvSpPr>
        <p:spPr>
          <a:xfrm>
            <a:off x="7620000" y="4876800"/>
            <a:ext cx="247650" cy="523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a:off x="9753600" y="4878378"/>
            <a:ext cx="247650" cy="5923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rot="1861619">
            <a:off x="3781425" y="4827196"/>
            <a:ext cx="247650" cy="694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C1CED-0BEB-4910-977C-DF58B2AF7CE4}"/>
              </a:ext>
            </a:extLst>
          </p:cNvPr>
          <p:cNvSpPr>
            <a:spLocks noGrp="1"/>
          </p:cNvSpPr>
          <p:nvPr>
            <p:ph type="title"/>
          </p:nvPr>
        </p:nvSpPr>
        <p:spPr/>
        <p:txBody>
          <a:bodyPr/>
          <a:lstStyle/>
          <a:p>
            <a:r>
              <a:rPr lang="en-US" altLang="zh-CN" dirty="0"/>
              <a:t>R-CNN</a:t>
            </a:r>
            <a:endParaRPr lang="zh-CN" altLang="en-US" dirty="0"/>
          </a:p>
        </p:txBody>
      </p:sp>
      <p:sp>
        <p:nvSpPr>
          <p:cNvPr id="3" name="文本框 2">
            <a:extLst>
              <a:ext uri="{FF2B5EF4-FFF2-40B4-BE49-F238E27FC236}">
                <a16:creationId xmlns:a16="http://schemas.microsoft.com/office/drawing/2014/main" id="{79191DA5-8BF1-4EB9-84C9-7E5142F2BC7E}"/>
              </a:ext>
            </a:extLst>
          </p:cNvPr>
          <p:cNvSpPr txBox="1"/>
          <p:nvPr/>
        </p:nvSpPr>
        <p:spPr>
          <a:xfrm>
            <a:off x="1524000" y="2743200"/>
            <a:ext cx="10093569" cy="2308324"/>
          </a:xfrm>
          <a:prstGeom prst="rect">
            <a:avLst/>
          </a:prstGeom>
          <a:noFill/>
        </p:spPr>
        <p:txBody>
          <a:bodyPr wrap="square" rtlCol="0">
            <a:spAutoFit/>
          </a:bodyPr>
          <a:lstStyle/>
          <a:p>
            <a:r>
              <a:rPr lang="zh-CN" altLang="en-US" sz="2400" dirty="0"/>
              <a:t>基本步骤</a:t>
            </a:r>
            <a:endParaRPr lang="en-US" altLang="zh-CN" sz="2400" dirty="0"/>
          </a:p>
          <a:p>
            <a:r>
              <a:rPr lang="en-US" altLang="zh-CN" sz="2400" dirty="0"/>
              <a:t>1.</a:t>
            </a:r>
            <a:r>
              <a:rPr lang="zh-CN" altLang="en-US" sz="2400" dirty="0"/>
              <a:t>候选区域生成： 一张图像生成</a:t>
            </a:r>
            <a:r>
              <a:rPr lang="en-US" altLang="zh-CN" sz="2400" dirty="0"/>
              <a:t>1K~2K</a:t>
            </a:r>
            <a:r>
              <a:rPr lang="zh-CN" altLang="en-US" sz="2400" dirty="0"/>
              <a:t>个候选区域 （采用</a:t>
            </a:r>
            <a:r>
              <a:rPr lang="en-US" altLang="zh-CN" sz="2400" dirty="0"/>
              <a:t>Selective Search </a:t>
            </a:r>
            <a:r>
              <a:rPr lang="zh-CN" altLang="en-US" sz="2400" dirty="0"/>
              <a:t>方法）</a:t>
            </a:r>
          </a:p>
          <a:p>
            <a:r>
              <a:rPr lang="en-US" altLang="zh-CN" sz="2400" dirty="0"/>
              <a:t>2.</a:t>
            </a:r>
            <a:r>
              <a:rPr lang="zh-CN" altLang="en-US" sz="2400" dirty="0"/>
              <a:t>特征提取： 对每个候选区域，使用深度卷积网络提取特征 （</a:t>
            </a:r>
            <a:r>
              <a:rPr lang="en-US" altLang="zh-CN" sz="2400" dirty="0"/>
              <a:t>CNN</a:t>
            </a:r>
            <a:r>
              <a:rPr lang="zh-CN" altLang="en-US" sz="2400" dirty="0"/>
              <a:t>）</a:t>
            </a:r>
          </a:p>
          <a:p>
            <a:r>
              <a:rPr lang="en-US" altLang="zh-CN" sz="2400" dirty="0"/>
              <a:t>3.</a:t>
            </a:r>
            <a:r>
              <a:rPr lang="zh-CN" altLang="en-US" sz="2400" dirty="0"/>
              <a:t>类别判断： 特征送入每一类的</a:t>
            </a:r>
            <a:r>
              <a:rPr lang="en-US" altLang="zh-CN" sz="2400" dirty="0"/>
              <a:t>SVM </a:t>
            </a:r>
            <a:r>
              <a:rPr lang="zh-CN" altLang="en-US" sz="2400" dirty="0"/>
              <a:t>分类器，判别是否属于该类</a:t>
            </a:r>
          </a:p>
          <a:p>
            <a:r>
              <a:rPr lang="en-US" altLang="zh-CN" sz="2400" dirty="0"/>
              <a:t>4.</a:t>
            </a:r>
            <a:r>
              <a:rPr lang="zh-CN" altLang="en-US" sz="2400" dirty="0"/>
              <a:t>位置精修： 使用回归器精细修正候选框位置</a:t>
            </a:r>
          </a:p>
        </p:txBody>
      </p:sp>
    </p:spTree>
    <p:extLst>
      <p:ext uri="{BB962C8B-B14F-4D97-AF65-F5344CB8AC3E}">
        <p14:creationId xmlns:p14="http://schemas.microsoft.com/office/powerpoint/2010/main" val="252068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33F836C-71BE-4D63-BE55-F201D3D2719B}"/>
              </a:ext>
            </a:extLst>
          </p:cNvPr>
          <p:cNvSpPr>
            <a:spLocks noGrp="1"/>
          </p:cNvSpPr>
          <p:nvPr>
            <p:ph type="body" sz="quarter" idx="13"/>
          </p:nvPr>
        </p:nvSpPr>
        <p:spPr>
          <a:xfrm>
            <a:off x="907415" y="2351484"/>
            <a:ext cx="9499599" cy="1107996"/>
          </a:xfrm>
        </p:spPr>
        <p:txBody>
          <a:bodyPr/>
          <a:lstStyle/>
          <a:p>
            <a:r>
              <a:rPr lang="en-US" altLang="zh-CN" dirty="0"/>
              <a:t>R-CNN</a:t>
            </a:r>
            <a:r>
              <a:rPr lang="zh-CN" altLang="en-US" dirty="0"/>
              <a:t>：速度</a:t>
            </a:r>
            <a:r>
              <a:rPr lang="zh-CN" altLang="en-US" b="1" dirty="0">
                <a:solidFill>
                  <a:srgbClr val="FF0000"/>
                </a:solidFill>
              </a:rPr>
              <a:t>太慢</a:t>
            </a:r>
            <a:r>
              <a:rPr lang="zh-CN" altLang="en-US" dirty="0"/>
              <a:t>。</a:t>
            </a:r>
            <a:r>
              <a:rPr lang="en-US" altLang="zh-CN" dirty="0"/>
              <a:t> 47s/image,</a:t>
            </a:r>
            <a:r>
              <a:rPr lang="zh-CN" altLang="en-US" dirty="0"/>
              <a:t>生成</a:t>
            </a:r>
            <a:r>
              <a:rPr lang="en-US" altLang="zh-CN" dirty="0"/>
              <a:t>2000</a:t>
            </a:r>
            <a:r>
              <a:rPr lang="zh-CN" altLang="en-US" dirty="0"/>
              <a:t>个</a:t>
            </a:r>
            <a:r>
              <a:rPr lang="en-US" altLang="zh-CN" dirty="0"/>
              <a:t>Proposal</a:t>
            </a:r>
            <a:r>
              <a:rPr lang="zh-CN" altLang="en-US" dirty="0"/>
              <a:t>，将</a:t>
            </a:r>
            <a:r>
              <a:rPr lang="zh-CN" altLang="en-US" b="1" dirty="0">
                <a:solidFill>
                  <a:srgbClr val="FF0000"/>
                </a:solidFill>
              </a:rPr>
              <a:t>每个</a:t>
            </a:r>
            <a:r>
              <a:rPr lang="en-US" altLang="zh-CN" b="1" dirty="0">
                <a:solidFill>
                  <a:srgbClr val="FF0000"/>
                </a:solidFill>
              </a:rPr>
              <a:t>Proposal</a:t>
            </a:r>
            <a:r>
              <a:rPr lang="zh-CN" altLang="en-US" b="1" dirty="0">
                <a:solidFill>
                  <a:srgbClr val="FF0000"/>
                </a:solidFill>
              </a:rPr>
              <a:t>当成一张图像进行后续处理</a:t>
            </a:r>
            <a:r>
              <a:rPr lang="en-US" altLang="zh-CN" dirty="0"/>
              <a:t>(CNN</a:t>
            </a:r>
            <a:r>
              <a:rPr lang="zh-CN" altLang="en-US" dirty="0"/>
              <a:t>提特征</a:t>
            </a:r>
            <a:r>
              <a:rPr lang="en-US" altLang="zh-CN" dirty="0"/>
              <a:t>+SVM</a:t>
            </a:r>
            <a:r>
              <a:rPr lang="zh-CN" altLang="en-US" dirty="0"/>
              <a:t>分类</a:t>
            </a:r>
            <a:r>
              <a:rPr lang="en-US" altLang="zh-CN" dirty="0"/>
              <a:t>)</a:t>
            </a:r>
            <a:r>
              <a:rPr lang="zh-CN" altLang="en-US" dirty="0"/>
              <a:t>。</a:t>
            </a:r>
            <a:endParaRPr lang="en-US" altLang="zh-CN" dirty="0"/>
          </a:p>
        </p:txBody>
      </p:sp>
      <p:sp>
        <p:nvSpPr>
          <p:cNvPr id="3" name="标题 2">
            <a:extLst>
              <a:ext uri="{FF2B5EF4-FFF2-40B4-BE49-F238E27FC236}">
                <a16:creationId xmlns:a16="http://schemas.microsoft.com/office/drawing/2014/main" id="{3C674F66-CFEF-4D4E-B7E2-11B8FD002670}"/>
              </a:ext>
            </a:extLst>
          </p:cNvPr>
          <p:cNvSpPr>
            <a:spLocks noGrp="1"/>
          </p:cNvSpPr>
          <p:nvPr>
            <p:ph type="title"/>
          </p:nvPr>
        </p:nvSpPr>
        <p:spPr/>
        <p:txBody>
          <a:bodyPr/>
          <a:lstStyle/>
          <a:p>
            <a:r>
              <a:rPr lang="en-US" altLang="zh-CN" dirty="0"/>
              <a:t>R-CNN</a:t>
            </a:r>
            <a:r>
              <a:rPr lang="zh-CN" altLang="en-US" dirty="0"/>
              <a:t>的不足</a:t>
            </a:r>
          </a:p>
        </p:txBody>
      </p:sp>
    </p:spTree>
    <p:extLst>
      <p:ext uri="{BB962C8B-B14F-4D97-AF65-F5344CB8AC3E}">
        <p14:creationId xmlns:p14="http://schemas.microsoft.com/office/powerpoint/2010/main" val="299976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03B628-5909-462B-9680-DB71CB318A5C}"/>
              </a:ext>
            </a:extLst>
          </p:cNvPr>
          <p:cNvSpPr>
            <a:spLocks noGrp="1"/>
          </p:cNvSpPr>
          <p:nvPr>
            <p:ph type="body" sz="quarter" idx="13"/>
          </p:nvPr>
        </p:nvSpPr>
        <p:spPr>
          <a:xfrm>
            <a:off x="863601" y="2382520"/>
            <a:ext cx="8813799" cy="1846659"/>
          </a:xfrm>
        </p:spPr>
        <p:txBody>
          <a:bodyPr/>
          <a:lstStyle/>
          <a:p>
            <a:r>
              <a:rPr lang="en-US" altLang="zh-CN" dirty="0"/>
              <a:t>Motivation </a:t>
            </a:r>
            <a:r>
              <a:rPr lang="zh-CN" altLang="en-US" dirty="0"/>
              <a:t>：完全可以对整张图像提取</a:t>
            </a:r>
            <a:r>
              <a:rPr lang="zh-CN" altLang="en-US" dirty="0">
                <a:solidFill>
                  <a:srgbClr val="FF0000"/>
                </a:solidFill>
              </a:rPr>
              <a:t>一次</a:t>
            </a:r>
            <a:r>
              <a:rPr lang="zh-CN" altLang="en-US" dirty="0"/>
              <a:t>卷积层特征，然后只需要</a:t>
            </a:r>
            <a:r>
              <a:rPr lang="zh-CN" altLang="en-US" b="1" dirty="0">
                <a:solidFill>
                  <a:srgbClr val="FF0000"/>
                </a:solidFill>
              </a:rPr>
              <a:t>将</a:t>
            </a:r>
            <a:r>
              <a:rPr lang="en-US" altLang="zh-CN" b="1" dirty="0">
                <a:solidFill>
                  <a:srgbClr val="FF0000"/>
                </a:solidFill>
              </a:rPr>
              <a:t>Region Proposal</a:t>
            </a:r>
            <a:r>
              <a:rPr lang="zh-CN" altLang="en-US" b="1" dirty="0">
                <a:solidFill>
                  <a:srgbClr val="FF0000"/>
                </a:solidFill>
              </a:rPr>
              <a:t>在原图的位置映射到卷积层特征图</a:t>
            </a:r>
            <a:r>
              <a:rPr lang="zh-CN" altLang="en-US" dirty="0"/>
              <a:t>。</a:t>
            </a:r>
            <a:endParaRPr lang="en-US" altLang="zh-CN" dirty="0"/>
          </a:p>
          <a:p>
            <a:endParaRPr lang="en-US" altLang="zh-CN" dirty="0"/>
          </a:p>
          <a:p>
            <a:r>
              <a:rPr lang="en-US" altLang="zh-CN" dirty="0"/>
              <a:t>Challenge</a:t>
            </a:r>
            <a:r>
              <a:rPr lang="zh-CN" altLang="en-US" dirty="0"/>
              <a:t>：</a:t>
            </a:r>
            <a:r>
              <a:rPr lang="zh-CN" altLang="en-US" b="1" dirty="0">
                <a:solidFill>
                  <a:srgbClr val="FF0000"/>
                </a:solidFill>
              </a:rPr>
              <a:t>每个</a:t>
            </a:r>
            <a:r>
              <a:rPr lang="en-US" altLang="zh-CN" b="1" dirty="0">
                <a:solidFill>
                  <a:srgbClr val="FF0000"/>
                </a:solidFill>
              </a:rPr>
              <a:t>Region Proposal</a:t>
            </a:r>
            <a:r>
              <a:rPr lang="zh-CN" altLang="en-US" b="1" dirty="0">
                <a:solidFill>
                  <a:srgbClr val="FF0000"/>
                </a:solidFill>
              </a:rPr>
              <a:t>的尺度不一样</a:t>
            </a:r>
            <a:r>
              <a:rPr lang="zh-CN" altLang="en-US" dirty="0"/>
              <a:t>，而全连接层是使用图像的</a:t>
            </a:r>
            <a:r>
              <a:rPr lang="zh-CN" altLang="en-US" b="1" dirty="0">
                <a:solidFill>
                  <a:srgbClr val="FF0000"/>
                </a:solidFill>
              </a:rPr>
              <a:t>全局</a:t>
            </a:r>
            <a:r>
              <a:rPr lang="zh-CN" altLang="en-US" dirty="0"/>
              <a:t>信息，要输入必须是</a:t>
            </a:r>
            <a:r>
              <a:rPr lang="zh-CN" altLang="en-US" b="1" dirty="0">
                <a:solidFill>
                  <a:srgbClr val="FF0000"/>
                </a:solidFill>
              </a:rPr>
              <a:t>固定</a:t>
            </a:r>
            <a:r>
              <a:rPr lang="zh-CN" altLang="en-US" dirty="0"/>
              <a:t>的长度。</a:t>
            </a:r>
            <a:endParaRPr lang="en-US" altLang="zh-CN" dirty="0"/>
          </a:p>
        </p:txBody>
      </p:sp>
      <p:sp>
        <p:nvSpPr>
          <p:cNvPr id="3" name="标题 2">
            <a:extLst>
              <a:ext uri="{FF2B5EF4-FFF2-40B4-BE49-F238E27FC236}">
                <a16:creationId xmlns:a16="http://schemas.microsoft.com/office/drawing/2014/main" id="{3D8470C5-DC0E-4781-A6D0-E8061FA2B899}"/>
              </a:ext>
            </a:extLst>
          </p:cNvPr>
          <p:cNvSpPr>
            <a:spLocks noGrp="1"/>
          </p:cNvSpPr>
          <p:nvPr>
            <p:ph type="title"/>
          </p:nvPr>
        </p:nvSpPr>
        <p:spPr>
          <a:xfrm>
            <a:off x="863601" y="1219200"/>
            <a:ext cx="7137399" cy="492443"/>
          </a:xfrm>
        </p:spPr>
        <p:txBody>
          <a:bodyPr/>
          <a:lstStyle/>
          <a:p>
            <a:r>
              <a:rPr lang="en-US" altLang="zh-CN" dirty="0" err="1"/>
              <a:t>SPPNet</a:t>
            </a:r>
            <a:r>
              <a:rPr lang="en-US" altLang="zh-CN" dirty="0"/>
              <a:t>-&gt; Motivation/Challenge</a:t>
            </a:r>
            <a:endParaRPr lang="zh-CN" altLang="en-US" dirty="0"/>
          </a:p>
        </p:txBody>
      </p:sp>
    </p:spTree>
    <p:extLst>
      <p:ext uri="{BB962C8B-B14F-4D97-AF65-F5344CB8AC3E}">
        <p14:creationId xmlns:p14="http://schemas.microsoft.com/office/powerpoint/2010/main" val="789433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60681" y="2082775"/>
            <a:ext cx="3327399" cy="2954655"/>
          </a:xfrm>
        </p:spPr>
        <p:txBody>
          <a:bodyPr/>
          <a:lstStyle/>
          <a:p>
            <a:r>
              <a:rPr lang="en-US" altLang="zh-CN" dirty="0"/>
              <a:t>1. </a:t>
            </a:r>
            <a:r>
              <a:rPr lang="en-US" altLang="zh-CN" b="1" dirty="0">
                <a:solidFill>
                  <a:srgbClr val="FF0000"/>
                </a:solidFill>
              </a:rPr>
              <a:t>SPP</a:t>
            </a:r>
            <a:r>
              <a:rPr lang="zh-CN" altLang="en-US" b="1" dirty="0">
                <a:solidFill>
                  <a:srgbClr val="FF0000"/>
                </a:solidFill>
              </a:rPr>
              <a:t>池化</a:t>
            </a:r>
            <a:r>
              <a:rPr lang="zh-CN" altLang="en-US" dirty="0"/>
              <a:t>：经过</a:t>
            </a:r>
            <a:r>
              <a:rPr lang="en-US" altLang="zh-CN" dirty="0"/>
              <a:t>conv5</a:t>
            </a:r>
            <a:r>
              <a:rPr lang="zh-CN" altLang="en-US" dirty="0"/>
              <a:t>得到特征图，使用一个</a:t>
            </a:r>
            <a:r>
              <a:rPr lang="en-US" altLang="zh-CN" dirty="0"/>
              <a:t>224*224</a:t>
            </a:r>
            <a:r>
              <a:rPr lang="zh-CN" altLang="en-US" dirty="0"/>
              <a:t>的窗口在此特征图上滑动，得到</a:t>
            </a:r>
            <a:r>
              <a:rPr lang="en-US" altLang="zh-CN" b="1" dirty="0">
                <a:solidFill>
                  <a:srgbClr val="FF0000"/>
                </a:solidFill>
              </a:rPr>
              <a:t>256</a:t>
            </a:r>
            <a:r>
              <a:rPr lang="zh-CN" altLang="en-US" b="1" dirty="0">
                <a:solidFill>
                  <a:srgbClr val="FF0000"/>
                </a:solidFill>
              </a:rPr>
              <a:t>维的</a:t>
            </a:r>
            <a:r>
              <a:rPr lang="en-US" altLang="zh-CN" b="1" dirty="0">
                <a:solidFill>
                  <a:srgbClr val="FF0000"/>
                </a:solidFill>
              </a:rPr>
              <a:t> 13x13</a:t>
            </a:r>
            <a:r>
              <a:rPr lang="zh-CN" altLang="en-US" dirty="0"/>
              <a:t>的</a:t>
            </a:r>
            <a:r>
              <a:rPr lang="en-US" altLang="zh-CN" dirty="0"/>
              <a:t>feature map</a:t>
            </a:r>
            <a:r>
              <a:rPr lang="zh-CN" altLang="en-US" dirty="0"/>
              <a:t>，对其</a:t>
            </a:r>
            <a:r>
              <a:rPr lang="en-US" altLang="zh-CN" b="1" dirty="0">
                <a:solidFill>
                  <a:srgbClr val="FF0000"/>
                </a:solidFill>
              </a:rPr>
              <a:t>spatial pyramid pooling</a:t>
            </a:r>
            <a:r>
              <a:rPr lang="zh-CN" altLang="en-US" dirty="0"/>
              <a:t>得到</a:t>
            </a:r>
            <a:r>
              <a:rPr lang="en-US" altLang="zh-CN" dirty="0"/>
              <a:t>1*1,2*2,4*4</a:t>
            </a:r>
            <a:r>
              <a:rPr lang="zh-CN" altLang="en-US" dirty="0"/>
              <a:t>网格大小的三张子图。</a:t>
            </a:r>
          </a:p>
        </p:txBody>
      </p:sp>
      <p:sp>
        <p:nvSpPr>
          <p:cNvPr id="3" name="标题 2"/>
          <p:cNvSpPr>
            <a:spLocks noGrp="1"/>
          </p:cNvSpPr>
          <p:nvPr>
            <p:ph type="title"/>
          </p:nvPr>
        </p:nvSpPr>
        <p:spPr/>
        <p:txBody>
          <a:bodyPr/>
          <a:lstStyle/>
          <a:p>
            <a:r>
              <a:rPr lang="en-US" altLang="zh-CN" dirty="0" err="1"/>
              <a:t>SPPNet</a:t>
            </a:r>
            <a:r>
              <a:rPr lang="en-US" altLang="zh-CN" dirty="0"/>
              <a:t> framework</a:t>
            </a:r>
            <a:endParaRPr lang="zh-CN" altLang="en-US" dirty="0"/>
          </a:p>
        </p:txBody>
      </p:sp>
      <p:sp>
        <p:nvSpPr>
          <p:cNvPr id="4" name="文本占位符 3"/>
          <p:cNvSpPr>
            <a:spLocks noGrp="1"/>
          </p:cNvSpPr>
          <p:nvPr>
            <p:ph type="body" sz="quarter" idx="18"/>
          </p:nvPr>
        </p:nvSpPr>
        <p:spPr>
          <a:xfrm>
            <a:off x="360680" y="5406313"/>
            <a:ext cx="3327399" cy="1292662"/>
          </a:xfrm>
        </p:spPr>
        <p:txBody>
          <a:bodyPr/>
          <a:lstStyle/>
          <a:p>
            <a:r>
              <a:rPr lang="en-US" altLang="zh-CN" dirty="0"/>
              <a:t>2.</a:t>
            </a:r>
            <a:r>
              <a:rPr lang="zh-CN" altLang="en-US" dirty="0"/>
              <a:t>对三张子图进行全连接，得到</a:t>
            </a:r>
            <a:r>
              <a:rPr lang="zh-CN" altLang="en-US" b="1" dirty="0">
                <a:solidFill>
                  <a:srgbClr val="FF0000"/>
                </a:solidFill>
              </a:rPr>
              <a:t>固定长度</a:t>
            </a:r>
            <a:r>
              <a:rPr lang="zh-CN" altLang="en-US" dirty="0"/>
              <a:t>的池化特征向量。</a:t>
            </a:r>
          </a:p>
        </p:txBody>
      </p:sp>
      <p:sp>
        <p:nvSpPr>
          <p:cNvPr id="5" name="文本占位符 4"/>
          <p:cNvSpPr>
            <a:spLocks noGrp="1"/>
          </p:cNvSpPr>
          <p:nvPr>
            <p:ph type="body" sz="quarter" idx="19"/>
          </p:nvPr>
        </p:nvSpPr>
        <p:spPr>
          <a:xfrm>
            <a:off x="5105400" y="5744378"/>
            <a:ext cx="4724400" cy="738664"/>
          </a:xfrm>
        </p:spPr>
        <p:txBody>
          <a:bodyPr/>
          <a:lstStyle/>
          <a:p>
            <a:r>
              <a:rPr lang="en-US" altLang="zh-CN" dirty="0"/>
              <a:t>3.</a:t>
            </a:r>
            <a:r>
              <a:rPr lang="zh-CN" altLang="en-US" dirty="0"/>
              <a:t> </a:t>
            </a:r>
            <a:r>
              <a:rPr lang="en-US" altLang="zh-CN" dirty="0"/>
              <a:t>fc6</a:t>
            </a:r>
            <a:r>
              <a:rPr lang="zh-CN" altLang="en-US" dirty="0"/>
              <a:t>的结果用于</a:t>
            </a:r>
            <a:r>
              <a:rPr lang="zh-CN" altLang="en-US" b="1" dirty="0">
                <a:solidFill>
                  <a:srgbClr val="FF0000"/>
                </a:solidFill>
              </a:rPr>
              <a:t>分类</a:t>
            </a:r>
            <a:r>
              <a:rPr lang="zh-CN" altLang="en-US" dirty="0"/>
              <a:t>，</a:t>
            </a:r>
            <a:r>
              <a:rPr lang="en-US" altLang="zh-CN" dirty="0"/>
              <a:t>fc7</a:t>
            </a:r>
            <a:r>
              <a:rPr lang="zh-CN" altLang="en-US" dirty="0"/>
              <a:t>的结果用于</a:t>
            </a:r>
            <a:r>
              <a:rPr lang="zh-CN" altLang="en-US" b="1" dirty="0">
                <a:solidFill>
                  <a:srgbClr val="FF0000"/>
                </a:solidFill>
              </a:rPr>
              <a:t>边框回归</a:t>
            </a:r>
            <a:r>
              <a:rPr lang="zh-CN" altLang="en-US" dirty="0"/>
              <a:t>。</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059" y="896677"/>
            <a:ext cx="6367462" cy="4789202"/>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左 8"/>
          <p:cNvSpPr/>
          <p:nvPr/>
        </p:nvSpPr>
        <p:spPr>
          <a:xfrm>
            <a:off x="3886200" y="3317602"/>
            <a:ext cx="11430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左 9"/>
          <p:cNvSpPr/>
          <p:nvPr/>
        </p:nvSpPr>
        <p:spPr>
          <a:xfrm rot="18299502">
            <a:off x="2835013" y="3387049"/>
            <a:ext cx="3607418" cy="2421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弧形 10"/>
          <p:cNvSpPr/>
          <p:nvPr/>
        </p:nvSpPr>
        <p:spPr>
          <a:xfrm>
            <a:off x="9553031" y="1449581"/>
            <a:ext cx="713741" cy="42362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999A4DA-E919-44C5-8A65-F6142EB0DB4D}"/>
              </a:ext>
            </a:extLst>
          </p:cNvPr>
          <p:cNvSpPr>
            <a:spLocks noGrp="1"/>
          </p:cNvSpPr>
          <p:nvPr>
            <p:ph type="body" sz="quarter" idx="13"/>
          </p:nvPr>
        </p:nvSpPr>
        <p:spPr>
          <a:xfrm>
            <a:off x="907415" y="2362200"/>
            <a:ext cx="8127999" cy="1477328"/>
          </a:xfrm>
        </p:spPr>
        <p:txBody>
          <a:bodyPr/>
          <a:lstStyle/>
          <a:p>
            <a:r>
              <a:rPr lang="zh-CN" altLang="en-US" b="1" dirty="0">
                <a:solidFill>
                  <a:srgbClr val="FF0000"/>
                </a:solidFill>
              </a:rPr>
              <a:t>不管</a:t>
            </a:r>
            <a:r>
              <a:rPr lang="zh-CN" altLang="en-US" dirty="0"/>
              <a:t>输入的图片是什么尺度，都能够正确的传入网络。</a:t>
            </a:r>
            <a:endParaRPr lang="en-US" altLang="zh-CN" dirty="0"/>
          </a:p>
          <a:p>
            <a:endParaRPr lang="en-US" altLang="zh-CN" dirty="0"/>
          </a:p>
          <a:p>
            <a:r>
              <a:rPr lang="zh-CN" altLang="en-US" b="1" dirty="0">
                <a:solidFill>
                  <a:srgbClr val="FF0000"/>
                </a:solidFill>
              </a:rPr>
              <a:t>对整张图片进行一次特征提取</a:t>
            </a:r>
            <a:r>
              <a:rPr lang="zh-CN" altLang="en-US" dirty="0"/>
              <a:t>，</a:t>
            </a:r>
            <a:r>
              <a:rPr lang="zh-CN" altLang="en-US" b="1" dirty="0">
                <a:solidFill>
                  <a:srgbClr val="FF0000"/>
                </a:solidFill>
              </a:rPr>
              <a:t>大大</a:t>
            </a:r>
            <a:r>
              <a:rPr lang="zh-CN" altLang="en-US" dirty="0"/>
              <a:t>加快了速度。</a:t>
            </a:r>
            <a:endParaRPr lang="en-US" altLang="zh-CN" dirty="0"/>
          </a:p>
          <a:p>
            <a:endParaRPr lang="zh-CN" altLang="en-US" dirty="0"/>
          </a:p>
        </p:txBody>
      </p:sp>
      <p:sp>
        <p:nvSpPr>
          <p:cNvPr id="3" name="标题 2">
            <a:extLst>
              <a:ext uri="{FF2B5EF4-FFF2-40B4-BE49-F238E27FC236}">
                <a16:creationId xmlns:a16="http://schemas.microsoft.com/office/drawing/2014/main" id="{3A4D5035-1A18-400E-A197-E0D3F6BCCE0A}"/>
              </a:ext>
            </a:extLst>
          </p:cNvPr>
          <p:cNvSpPr>
            <a:spLocks noGrp="1"/>
          </p:cNvSpPr>
          <p:nvPr>
            <p:ph type="title"/>
          </p:nvPr>
        </p:nvSpPr>
        <p:spPr/>
        <p:txBody>
          <a:bodyPr/>
          <a:lstStyle/>
          <a:p>
            <a:r>
              <a:rPr lang="en-US" altLang="zh-CN" dirty="0" err="1"/>
              <a:t>SPPNet</a:t>
            </a:r>
            <a:r>
              <a:rPr lang="en-US" altLang="zh-CN" dirty="0"/>
              <a:t>-&gt;contribution</a:t>
            </a:r>
            <a:endParaRPr lang="zh-CN" altLang="en-US" dirty="0"/>
          </a:p>
        </p:txBody>
      </p:sp>
    </p:spTree>
    <p:extLst>
      <p:ext uri="{BB962C8B-B14F-4D97-AF65-F5344CB8AC3E}">
        <p14:creationId xmlns:p14="http://schemas.microsoft.com/office/powerpoint/2010/main" val="117782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79A4CEF0-7E3B-40AC-B7B8-E487DD012E29}"/>
              </a:ext>
            </a:extLst>
          </p:cNvPr>
          <p:cNvSpPr txBox="1">
            <a:spLocks/>
          </p:cNvSpPr>
          <p:nvPr/>
        </p:nvSpPr>
        <p:spPr>
          <a:xfrm>
            <a:off x="838200" y="12192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t>SPP-Net</a:t>
            </a:r>
            <a:endParaRPr lang="zh-CN" altLang="en-US" sz="3600" b="1" dirty="0"/>
          </a:p>
        </p:txBody>
      </p:sp>
      <p:sp>
        <p:nvSpPr>
          <p:cNvPr id="9" name="文本框 8">
            <a:extLst>
              <a:ext uri="{FF2B5EF4-FFF2-40B4-BE49-F238E27FC236}">
                <a16:creationId xmlns:a16="http://schemas.microsoft.com/office/drawing/2014/main" id="{64B4C743-60A3-4358-8D9E-31A7E18134BD}"/>
              </a:ext>
            </a:extLst>
          </p:cNvPr>
          <p:cNvSpPr txBox="1"/>
          <p:nvPr/>
        </p:nvSpPr>
        <p:spPr>
          <a:xfrm>
            <a:off x="955431" y="2544763"/>
            <a:ext cx="10093569" cy="1938992"/>
          </a:xfrm>
          <a:prstGeom prst="rect">
            <a:avLst/>
          </a:prstGeom>
          <a:noFill/>
        </p:spPr>
        <p:txBody>
          <a:bodyPr wrap="square" rtlCol="0">
            <a:spAutoFit/>
          </a:bodyPr>
          <a:lstStyle/>
          <a:p>
            <a:r>
              <a:rPr lang="zh-CN" altLang="en-US" sz="2400" dirty="0"/>
              <a:t>基本步骤</a:t>
            </a:r>
            <a:r>
              <a:rPr lang="en-US" altLang="zh-CN" sz="2400" dirty="0"/>
              <a:t>:</a:t>
            </a:r>
          </a:p>
          <a:p>
            <a:r>
              <a:rPr lang="en-US" altLang="zh-CN" sz="2400" dirty="0"/>
              <a:t>1.</a:t>
            </a:r>
            <a:r>
              <a:rPr lang="zh-CN" altLang="en-US" sz="2400" dirty="0"/>
              <a:t>候选区域生成：使用</a:t>
            </a:r>
            <a:r>
              <a:rPr lang="en-US" altLang="zh-CN" sz="2400" dirty="0"/>
              <a:t>Selective Search </a:t>
            </a:r>
            <a:r>
              <a:rPr lang="zh-CN" altLang="en-US" sz="2400" dirty="0"/>
              <a:t>获得获选区域</a:t>
            </a:r>
          </a:p>
          <a:p>
            <a:r>
              <a:rPr lang="en-US" altLang="zh-CN" sz="2400" dirty="0"/>
              <a:t>2.</a:t>
            </a:r>
            <a:r>
              <a:rPr lang="zh-CN" altLang="en-US" sz="2400" dirty="0"/>
              <a:t>特征提取： 对每个候选区域，使用多尺寸识别网络提取特征 </a:t>
            </a:r>
          </a:p>
          <a:p>
            <a:r>
              <a:rPr lang="en-US" altLang="zh-CN" sz="2400" dirty="0"/>
              <a:t>3.</a:t>
            </a:r>
            <a:r>
              <a:rPr lang="zh-CN" altLang="en-US" sz="2400" dirty="0"/>
              <a:t>类别判断： 特征送入每一类的</a:t>
            </a:r>
            <a:r>
              <a:rPr lang="en-US" altLang="zh-CN" sz="2400" dirty="0"/>
              <a:t>SVM </a:t>
            </a:r>
            <a:r>
              <a:rPr lang="zh-CN" altLang="en-US" sz="2400" dirty="0"/>
              <a:t>分类器，判别是否属于该类</a:t>
            </a:r>
          </a:p>
          <a:p>
            <a:r>
              <a:rPr lang="en-US" altLang="zh-CN" sz="2400" dirty="0"/>
              <a:t>4.</a:t>
            </a:r>
            <a:r>
              <a:rPr lang="zh-CN" altLang="en-US" sz="2400" dirty="0"/>
              <a:t>位置精修： 使用回归器精细修正候选框位置</a:t>
            </a:r>
          </a:p>
        </p:txBody>
      </p:sp>
    </p:spTree>
    <p:extLst>
      <p:ext uri="{BB962C8B-B14F-4D97-AF65-F5344CB8AC3E}">
        <p14:creationId xmlns:p14="http://schemas.microsoft.com/office/powerpoint/2010/main" val="237319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320" y="1650855"/>
            <a:ext cx="8905240" cy="347964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3"/>
          </p:nvPr>
        </p:nvSpPr>
        <p:spPr>
          <a:xfrm>
            <a:off x="406400" y="2485721"/>
            <a:ext cx="3327399" cy="738505"/>
          </a:xfrm>
        </p:spPr>
        <p:txBody>
          <a:bodyPr/>
          <a:lstStyle/>
          <a:p>
            <a:r>
              <a:rPr lang="en-US" altLang="zh-CN" dirty="0"/>
              <a:t>1.</a:t>
            </a:r>
            <a:r>
              <a:rPr lang="en-US" altLang="zh-CN" b="1" dirty="0">
                <a:solidFill>
                  <a:srgbClr val="FF0000"/>
                </a:solidFill>
              </a:rPr>
              <a:t>Selective search</a:t>
            </a:r>
          </a:p>
          <a:p>
            <a:r>
              <a:rPr lang="en-US" altLang="zh-CN" dirty="0"/>
              <a:t>-&gt;proposal</a:t>
            </a:r>
            <a:endParaRPr lang="zh-CN" altLang="en-US" dirty="0"/>
          </a:p>
        </p:txBody>
      </p:sp>
      <p:sp>
        <p:nvSpPr>
          <p:cNvPr id="3" name="标题 2"/>
          <p:cNvSpPr>
            <a:spLocks noGrp="1"/>
          </p:cNvSpPr>
          <p:nvPr>
            <p:ph type="title"/>
          </p:nvPr>
        </p:nvSpPr>
        <p:spPr>
          <a:xfrm>
            <a:off x="406401" y="1219200"/>
            <a:ext cx="6832599" cy="984885"/>
          </a:xfrm>
        </p:spPr>
        <p:txBody>
          <a:bodyPr/>
          <a:lstStyle/>
          <a:p>
            <a:r>
              <a:rPr lang="en-US" altLang="zh-CN" dirty="0"/>
              <a:t>Fast R-CNN framework</a:t>
            </a:r>
            <a:endParaRPr lang="zh-CN" altLang="en-US" dirty="0"/>
          </a:p>
        </p:txBody>
      </p:sp>
      <p:sp>
        <p:nvSpPr>
          <p:cNvPr id="4" name="文本占位符 3"/>
          <p:cNvSpPr>
            <a:spLocks noGrp="1"/>
          </p:cNvSpPr>
          <p:nvPr>
            <p:ph type="body" sz="quarter" idx="18"/>
          </p:nvPr>
        </p:nvSpPr>
        <p:spPr>
          <a:xfrm>
            <a:off x="406400" y="3837940"/>
            <a:ext cx="3327399" cy="1107440"/>
          </a:xfrm>
        </p:spPr>
        <p:txBody>
          <a:bodyPr/>
          <a:lstStyle/>
          <a:p>
            <a:r>
              <a:rPr lang="en-US" altLang="zh-CN" dirty="0"/>
              <a:t>2.Take an </a:t>
            </a:r>
            <a:r>
              <a:rPr lang="en-US" altLang="zh-CN" b="1" dirty="0">
                <a:solidFill>
                  <a:srgbClr val="FF0000"/>
                </a:solidFill>
              </a:rPr>
              <a:t>entire</a:t>
            </a:r>
            <a:r>
              <a:rPr lang="en-US" altLang="zh-CN" dirty="0"/>
              <a:t> </a:t>
            </a:r>
          </a:p>
          <a:p>
            <a:r>
              <a:rPr lang="en-US" altLang="zh-CN" dirty="0"/>
              <a:t>image into CNN</a:t>
            </a:r>
          </a:p>
          <a:p>
            <a:endParaRPr lang="zh-CN" altLang="en-US" dirty="0"/>
          </a:p>
        </p:txBody>
      </p:sp>
      <p:sp>
        <p:nvSpPr>
          <p:cNvPr id="5" name="文本占位符 4"/>
          <p:cNvSpPr>
            <a:spLocks noGrp="1"/>
          </p:cNvSpPr>
          <p:nvPr>
            <p:ph type="body" sz="quarter" idx="19"/>
          </p:nvPr>
        </p:nvSpPr>
        <p:spPr>
          <a:xfrm>
            <a:off x="1280479" y="5439956"/>
            <a:ext cx="3327399" cy="861774"/>
          </a:xfrm>
        </p:spPr>
        <p:txBody>
          <a:bodyPr/>
          <a:lstStyle/>
          <a:p>
            <a:r>
              <a:rPr lang="en-US" altLang="zh-CN" dirty="0"/>
              <a:t>3.Proposal </a:t>
            </a:r>
            <a:r>
              <a:rPr lang="en-US" altLang="zh-CN" b="1" dirty="0">
                <a:solidFill>
                  <a:srgbClr val="FF0000"/>
                </a:solidFill>
              </a:rPr>
              <a:t>mapping</a:t>
            </a:r>
            <a:r>
              <a:rPr lang="zh-CN" altLang="en-US" dirty="0"/>
              <a:t> </a:t>
            </a:r>
            <a:r>
              <a:rPr lang="en-US" altLang="zh-CN" dirty="0"/>
              <a:t>to</a:t>
            </a:r>
            <a:r>
              <a:rPr lang="zh-CN" altLang="en-US" dirty="0"/>
              <a:t> </a:t>
            </a:r>
            <a:r>
              <a:rPr lang="en-US" altLang="zh-CN" dirty="0"/>
              <a:t>feature map</a:t>
            </a:r>
          </a:p>
        </p:txBody>
      </p:sp>
      <p:sp>
        <p:nvSpPr>
          <p:cNvPr id="6" name="文本占位符 5"/>
          <p:cNvSpPr>
            <a:spLocks noGrp="1"/>
          </p:cNvSpPr>
          <p:nvPr>
            <p:ph type="body" sz="quarter" idx="20"/>
          </p:nvPr>
        </p:nvSpPr>
        <p:spPr>
          <a:xfrm>
            <a:off x="4756786" y="5439957"/>
            <a:ext cx="3327399" cy="738664"/>
          </a:xfrm>
        </p:spPr>
        <p:txBody>
          <a:bodyPr/>
          <a:lstStyle/>
          <a:p>
            <a:r>
              <a:rPr lang="en-US" altLang="zh-CN" dirty="0"/>
              <a:t>4.</a:t>
            </a:r>
            <a:r>
              <a:rPr lang="en-US" altLang="zh-CN" b="1" dirty="0">
                <a:solidFill>
                  <a:srgbClr val="FF0000"/>
                </a:solidFill>
              </a:rPr>
              <a:t>RoI pooling</a:t>
            </a:r>
            <a:r>
              <a:rPr lang="zh-CN" altLang="en-US" dirty="0"/>
              <a:t>，生成固定尺寸的</a:t>
            </a:r>
            <a:r>
              <a:rPr lang="en-US" altLang="zh-CN" dirty="0"/>
              <a:t>feature map</a:t>
            </a:r>
          </a:p>
        </p:txBody>
      </p:sp>
      <p:sp>
        <p:nvSpPr>
          <p:cNvPr id="7" name="文本占位符 6"/>
          <p:cNvSpPr>
            <a:spLocks noGrp="1"/>
          </p:cNvSpPr>
          <p:nvPr>
            <p:ph type="body" sz="quarter" idx="21"/>
          </p:nvPr>
        </p:nvSpPr>
        <p:spPr>
          <a:xfrm>
            <a:off x="8382000" y="5439957"/>
            <a:ext cx="3327399" cy="1292662"/>
          </a:xfrm>
        </p:spPr>
        <p:txBody>
          <a:bodyPr/>
          <a:lstStyle/>
          <a:p>
            <a:r>
              <a:rPr lang="en-US" altLang="zh-CN" dirty="0"/>
              <a:t>5.Softmax Loss</a:t>
            </a:r>
            <a:r>
              <a:rPr lang="zh-CN" altLang="en-US" dirty="0"/>
              <a:t>和</a:t>
            </a:r>
            <a:r>
              <a:rPr lang="en-US" altLang="zh-CN" dirty="0"/>
              <a:t>Smooth  Loss</a:t>
            </a:r>
            <a:r>
              <a:rPr lang="zh-CN" altLang="en-US" b="1" dirty="0">
                <a:solidFill>
                  <a:srgbClr val="FF0000"/>
                </a:solidFill>
              </a:rPr>
              <a:t>联合训练</a:t>
            </a:r>
          </a:p>
        </p:txBody>
      </p:sp>
      <p:sp>
        <p:nvSpPr>
          <p:cNvPr id="9" name="箭头: 左 8">
            <a:extLst>
              <a:ext uri="{FF2B5EF4-FFF2-40B4-BE49-F238E27FC236}">
                <a16:creationId xmlns:a16="http://schemas.microsoft.com/office/drawing/2014/main" id="{251E2273-EEBD-41C9-8FCB-D8C0DAAA7C49}"/>
              </a:ext>
            </a:extLst>
          </p:cNvPr>
          <p:cNvSpPr/>
          <p:nvPr/>
        </p:nvSpPr>
        <p:spPr>
          <a:xfrm>
            <a:off x="2590800" y="2895600"/>
            <a:ext cx="533400" cy="3286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716D098-05D0-4BD0-9EE9-1316C0549985}"/>
              </a:ext>
            </a:extLst>
          </p:cNvPr>
          <p:cNvSpPr txBox="1">
            <a:spLocks/>
          </p:cNvSpPr>
          <p:nvPr/>
        </p:nvSpPr>
        <p:spPr>
          <a:xfrm>
            <a:off x="685800" y="990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t>Fast R-CNN</a:t>
            </a:r>
          </a:p>
        </p:txBody>
      </p:sp>
      <p:sp>
        <p:nvSpPr>
          <p:cNvPr id="6" name="文本框 5">
            <a:extLst>
              <a:ext uri="{FF2B5EF4-FFF2-40B4-BE49-F238E27FC236}">
                <a16:creationId xmlns:a16="http://schemas.microsoft.com/office/drawing/2014/main" id="{4408FAE6-CDA0-4325-A2A4-AED97AB6C12A}"/>
              </a:ext>
            </a:extLst>
          </p:cNvPr>
          <p:cNvSpPr txBox="1"/>
          <p:nvPr/>
        </p:nvSpPr>
        <p:spPr>
          <a:xfrm>
            <a:off x="803031" y="2316163"/>
            <a:ext cx="11084169" cy="3046988"/>
          </a:xfrm>
          <a:prstGeom prst="rect">
            <a:avLst/>
          </a:prstGeom>
          <a:noFill/>
        </p:spPr>
        <p:txBody>
          <a:bodyPr wrap="square" rtlCol="0">
            <a:spAutoFit/>
          </a:bodyPr>
          <a:lstStyle/>
          <a:p>
            <a:r>
              <a:rPr lang="zh-CN" altLang="en-US" sz="2400" dirty="0"/>
              <a:t>基本步骤</a:t>
            </a:r>
            <a:r>
              <a:rPr lang="en-US" altLang="zh-CN" sz="2400" dirty="0"/>
              <a:t>:</a:t>
            </a:r>
          </a:p>
          <a:p>
            <a:r>
              <a:rPr lang="en-US" altLang="zh-CN" sz="2400" dirty="0"/>
              <a:t>1.</a:t>
            </a:r>
            <a:r>
              <a:rPr lang="zh-CN" altLang="en-US" sz="2400" dirty="0"/>
              <a:t>候选区域生成：在图像中确定约</a:t>
            </a:r>
            <a:r>
              <a:rPr lang="en-US" altLang="zh-CN" sz="2400" dirty="0"/>
              <a:t>1k-2k</a:t>
            </a:r>
            <a:r>
              <a:rPr lang="zh-CN" altLang="en-US" sz="2400" dirty="0"/>
              <a:t>个候选框 </a:t>
            </a:r>
            <a:r>
              <a:rPr lang="en-US" altLang="zh-CN" sz="2400" dirty="0"/>
              <a:t>(</a:t>
            </a:r>
            <a:r>
              <a:rPr lang="zh-CN" altLang="en-US" sz="2400" dirty="0"/>
              <a:t>使用选择性搜索</a:t>
            </a:r>
            <a:r>
              <a:rPr lang="en-US" altLang="zh-CN" sz="2400" dirty="0"/>
              <a:t>Selective Search)</a:t>
            </a:r>
          </a:p>
          <a:p>
            <a:r>
              <a:rPr lang="en-US" altLang="zh-CN" sz="2400" dirty="0"/>
              <a:t>2.</a:t>
            </a:r>
            <a:r>
              <a:rPr lang="zh-CN" altLang="en-US" sz="2400" dirty="0"/>
              <a:t>特征提取：对整张图片输进</a:t>
            </a:r>
            <a:r>
              <a:rPr lang="en-US" altLang="zh-CN" sz="2400" dirty="0"/>
              <a:t>CNN</a:t>
            </a:r>
            <a:r>
              <a:rPr lang="zh-CN" altLang="en-US" sz="2400" dirty="0"/>
              <a:t>，得到</a:t>
            </a:r>
            <a:r>
              <a:rPr lang="en-US" altLang="zh-CN" sz="2400" dirty="0"/>
              <a:t>feature map</a:t>
            </a:r>
          </a:p>
          <a:p>
            <a:r>
              <a:rPr lang="en-US" altLang="zh-CN" sz="2400" dirty="0"/>
              <a:t>3.</a:t>
            </a:r>
            <a:r>
              <a:rPr lang="zh-CN" altLang="en-US" sz="2400" dirty="0"/>
              <a:t>抽取特征框：找到每个候选框在</a:t>
            </a:r>
            <a:r>
              <a:rPr lang="en-US" altLang="zh-CN" sz="2400" dirty="0"/>
              <a:t>feature map</a:t>
            </a:r>
            <a:r>
              <a:rPr lang="zh-CN" altLang="en-US" sz="2400" dirty="0"/>
              <a:t>上的映射</a:t>
            </a:r>
            <a:r>
              <a:rPr lang="en-US" altLang="zh-CN" sz="2400" dirty="0"/>
              <a:t>patch</a:t>
            </a:r>
            <a:r>
              <a:rPr lang="zh-CN" altLang="en-US" sz="2400" dirty="0"/>
              <a:t>，将此</a:t>
            </a:r>
            <a:r>
              <a:rPr lang="en-US" altLang="zh-CN" sz="2400" dirty="0"/>
              <a:t>patch</a:t>
            </a:r>
            <a:r>
              <a:rPr lang="zh-CN" altLang="en-US" sz="2400" dirty="0"/>
              <a:t>作为每个候选框的卷积特征输入到</a:t>
            </a:r>
            <a:r>
              <a:rPr lang="en-US" altLang="zh-CN" sz="2400" dirty="0"/>
              <a:t>SPP layer</a:t>
            </a:r>
            <a:r>
              <a:rPr lang="zh-CN" altLang="en-US" sz="2400" dirty="0"/>
              <a:t>和之后的层</a:t>
            </a:r>
            <a:endParaRPr lang="en-US" altLang="zh-CN" sz="2400" dirty="0"/>
          </a:p>
          <a:p>
            <a:r>
              <a:rPr lang="en-US" altLang="zh-CN" sz="2400" dirty="0"/>
              <a:t>4.</a:t>
            </a:r>
            <a:r>
              <a:rPr lang="zh-CN" altLang="en-US" sz="2400" dirty="0"/>
              <a:t>类别判断：对候选框中提取出的特征，使用</a:t>
            </a:r>
            <a:r>
              <a:rPr lang="en-US" altLang="zh-CN" sz="2400" dirty="0" err="1"/>
              <a:t>Softmax</a:t>
            </a:r>
            <a:r>
              <a:rPr lang="zh-CN" altLang="en-US" sz="2400" dirty="0"/>
              <a:t>分类器判别是否属于一个特定类 </a:t>
            </a:r>
            <a:endParaRPr lang="en-US" altLang="zh-CN" sz="2400" dirty="0"/>
          </a:p>
          <a:p>
            <a:r>
              <a:rPr lang="en-US" altLang="zh-CN" sz="2400" dirty="0"/>
              <a:t>5.</a:t>
            </a:r>
            <a:r>
              <a:rPr lang="zh-CN" altLang="en-US" sz="2400" dirty="0"/>
              <a:t>位置精修：对于属于某一类别的候选框，用回归器进一步调整其位置</a:t>
            </a:r>
          </a:p>
        </p:txBody>
      </p:sp>
    </p:spTree>
    <p:extLst>
      <p:ext uri="{BB962C8B-B14F-4D97-AF65-F5344CB8AC3E}">
        <p14:creationId xmlns:p14="http://schemas.microsoft.com/office/powerpoint/2010/main" val="3554605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A073A18-9C5F-4E18-B571-2B9FF80AC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599" y="1661532"/>
            <a:ext cx="6858000" cy="5143500"/>
          </a:xfrm>
          <a:prstGeom prst="rect">
            <a:avLst/>
          </a:prstGeom>
        </p:spPr>
      </p:pic>
      <p:sp>
        <p:nvSpPr>
          <p:cNvPr id="2" name="文本占位符 1">
            <a:extLst>
              <a:ext uri="{FF2B5EF4-FFF2-40B4-BE49-F238E27FC236}">
                <a16:creationId xmlns:a16="http://schemas.microsoft.com/office/drawing/2014/main" id="{0CD853A2-565D-4878-81A7-33C546EF9B60}"/>
              </a:ext>
            </a:extLst>
          </p:cNvPr>
          <p:cNvSpPr>
            <a:spLocks noGrp="1"/>
          </p:cNvSpPr>
          <p:nvPr>
            <p:ph type="body" sz="quarter" idx="13"/>
          </p:nvPr>
        </p:nvSpPr>
        <p:spPr>
          <a:xfrm>
            <a:off x="914400" y="2097093"/>
            <a:ext cx="4343400" cy="738664"/>
          </a:xfrm>
        </p:spPr>
        <p:txBody>
          <a:bodyPr/>
          <a:lstStyle/>
          <a:p>
            <a:r>
              <a:rPr lang="en-US" altLang="zh-CN" dirty="0"/>
              <a:t>1.</a:t>
            </a:r>
            <a:r>
              <a:rPr lang="zh-CN" altLang="en-US" dirty="0"/>
              <a:t>输入固定大小的</a:t>
            </a:r>
            <a:r>
              <a:rPr lang="en-US" altLang="zh-CN" dirty="0"/>
              <a:t>feature map</a:t>
            </a:r>
            <a:r>
              <a:rPr lang="zh-CN" altLang="en-US" dirty="0"/>
              <a:t>。</a:t>
            </a:r>
          </a:p>
        </p:txBody>
      </p:sp>
      <p:sp>
        <p:nvSpPr>
          <p:cNvPr id="3" name="标题 2">
            <a:extLst>
              <a:ext uri="{FF2B5EF4-FFF2-40B4-BE49-F238E27FC236}">
                <a16:creationId xmlns:a16="http://schemas.microsoft.com/office/drawing/2014/main" id="{2F7D5443-6E99-421F-8652-B76055E9749A}"/>
              </a:ext>
            </a:extLst>
          </p:cNvPr>
          <p:cNvSpPr>
            <a:spLocks noGrp="1"/>
          </p:cNvSpPr>
          <p:nvPr>
            <p:ph type="title"/>
          </p:nvPr>
        </p:nvSpPr>
        <p:spPr>
          <a:xfrm>
            <a:off x="406401" y="1219200"/>
            <a:ext cx="5613399" cy="492443"/>
          </a:xfrm>
        </p:spPr>
        <p:txBody>
          <a:bodyPr/>
          <a:lstStyle/>
          <a:p>
            <a:r>
              <a:rPr lang="en-US" altLang="zh-CN" dirty="0"/>
              <a:t>Fast R-CNN-&gt;</a:t>
            </a:r>
            <a:r>
              <a:rPr lang="en-US" altLang="zh-CN" dirty="0" err="1"/>
              <a:t>RoI</a:t>
            </a:r>
            <a:r>
              <a:rPr lang="en-US" altLang="zh-CN" dirty="0"/>
              <a:t> Pooling</a:t>
            </a:r>
            <a:endParaRPr lang="zh-CN" altLang="en-US" dirty="0"/>
          </a:p>
        </p:txBody>
      </p:sp>
      <p:sp>
        <p:nvSpPr>
          <p:cNvPr id="4" name="文本占位符 3">
            <a:extLst>
              <a:ext uri="{FF2B5EF4-FFF2-40B4-BE49-F238E27FC236}">
                <a16:creationId xmlns:a16="http://schemas.microsoft.com/office/drawing/2014/main" id="{9E68F5E9-EC55-41D5-9D21-6185DF805EE8}"/>
              </a:ext>
            </a:extLst>
          </p:cNvPr>
          <p:cNvSpPr>
            <a:spLocks noGrp="1"/>
          </p:cNvSpPr>
          <p:nvPr>
            <p:ph type="body" sz="quarter" idx="18"/>
          </p:nvPr>
        </p:nvSpPr>
        <p:spPr>
          <a:xfrm>
            <a:off x="914400" y="3271944"/>
            <a:ext cx="4038599" cy="1107996"/>
          </a:xfrm>
        </p:spPr>
        <p:txBody>
          <a:bodyPr/>
          <a:lstStyle/>
          <a:p>
            <a:r>
              <a:rPr lang="en-US" altLang="zh-CN" dirty="0"/>
              <a:t>2. region proposal </a:t>
            </a:r>
            <a:r>
              <a:rPr lang="zh-CN" altLang="en-US" dirty="0"/>
              <a:t>投影之后位置（左上角，右下角坐标）。</a:t>
            </a:r>
          </a:p>
        </p:txBody>
      </p:sp>
      <p:sp>
        <p:nvSpPr>
          <p:cNvPr id="5" name="文本占位符 4">
            <a:extLst>
              <a:ext uri="{FF2B5EF4-FFF2-40B4-BE49-F238E27FC236}">
                <a16:creationId xmlns:a16="http://schemas.microsoft.com/office/drawing/2014/main" id="{0FB96D15-54FF-44C2-A859-0EB9E969B391}"/>
              </a:ext>
            </a:extLst>
          </p:cNvPr>
          <p:cNvSpPr>
            <a:spLocks noGrp="1"/>
          </p:cNvSpPr>
          <p:nvPr>
            <p:ph type="body" sz="quarter" idx="19"/>
          </p:nvPr>
        </p:nvSpPr>
        <p:spPr>
          <a:xfrm>
            <a:off x="914400" y="4653916"/>
            <a:ext cx="4572000" cy="738664"/>
          </a:xfrm>
        </p:spPr>
        <p:txBody>
          <a:bodyPr/>
          <a:lstStyle/>
          <a:p>
            <a:r>
              <a:rPr lang="en-US" altLang="zh-CN" dirty="0"/>
              <a:t>3.</a:t>
            </a:r>
            <a:r>
              <a:rPr lang="zh-CN" altLang="en-US" dirty="0"/>
              <a:t>将其</a:t>
            </a:r>
            <a:r>
              <a:rPr lang="zh-CN" altLang="en-US" b="1" dirty="0">
                <a:solidFill>
                  <a:srgbClr val="FF0000"/>
                </a:solidFill>
              </a:rPr>
              <a:t>划分为（</a:t>
            </a:r>
            <a:r>
              <a:rPr lang="en-US" altLang="zh-CN" b="1" dirty="0">
                <a:solidFill>
                  <a:srgbClr val="FF0000"/>
                </a:solidFill>
              </a:rPr>
              <a:t>2x2</a:t>
            </a:r>
            <a:r>
              <a:rPr lang="zh-CN" altLang="en-US" b="1" dirty="0">
                <a:solidFill>
                  <a:srgbClr val="FF0000"/>
                </a:solidFill>
              </a:rPr>
              <a:t>）</a:t>
            </a:r>
            <a:r>
              <a:rPr lang="zh-CN" altLang="en-US" dirty="0"/>
              <a:t>个</a:t>
            </a:r>
            <a:r>
              <a:rPr lang="en-US" altLang="zh-CN" dirty="0"/>
              <a:t>sections</a:t>
            </a:r>
            <a:r>
              <a:rPr lang="zh-CN" altLang="en-US" dirty="0"/>
              <a:t>（指定输出的大小为</a:t>
            </a:r>
            <a:r>
              <a:rPr lang="en-US" altLang="zh-CN" dirty="0"/>
              <a:t>2x2</a:t>
            </a:r>
            <a:r>
              <a:rPr lang="zh-CN" altLang="en-US" dirty="0"/>
              <a:t>）。</a:t>
            </a:r>
          </a:p>
        </p:txBody>
      </p:sp>
      <p:sp>
        <p:nvSpPr>
          <p:cNvPr id="9" name="文本占位符 4">
            <a:extLst>
              <a:ext uri="{FF2B5EF4-FFF2-40B4-BE49-F238E27FC236}">
                <a16:creationId xmlns:a16="http://schemas.microsoft.com/office/drawing/2014/main" id="{322B27E1-AB1B-4735-B122-BB4FEC5B5352}"/>
              </a:ext>
            </a:extLst>
          </p:cNvPr>
          <p:cNvSpPr txBox="1">
            <a:spLocks/>
          </p:cNvSpPr>
          <p:nvPr/>
        </p:nvSpPr>
        <p:spPr>
          <a:xfrm>
            <a:off x="914399" y="6066368"/>
            <a:ext cx="4419601" cy="369332"/>
          </a:xfrm>
          <a:prstGeom prst="rect">
            <a:avLst/>
          </a:prstGeom>
        </p:spPr>
        <p:txBody>
          <a:bodyPr wrap="square" lIns="0" tIns="0" rIns="0" bIns="0">
            <a:spAutoFit/>
          </a:bodyPr>
          <a:lstStyle>
            <a:lvl1pPr marL="0" indent="0">
              <a:buFont typeface="Arial" panose="020B0604020202020204" pitchFamily="34" charset="0"/>
              <a:buNone/>
              <a:defRPr sz="24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4.</a:t>
            </a:r>
            <a:r>
              <a:rPr lang="zh-CN" altLang="en-US" dirty="0"/>
              <a:t>对</a:t>
            </a:r>
            <a:r>
              <a:rPr lang="zh-CN" altLang="en-US" b="1" dirty="0">
                <a:solidFill>
                  <a:srgbClr val="FF0000"/>
                </a:solidFill>
              </a:rPr>
              <a:t>每个</a:t>
            </a:r>
            <a:r>
              <a:rPr lang="en-US" altLang="zh-CN" b="1" dirty="0">
                <a:solidFill>
                  <a:srgbClr val="FF0000"/>
                </a:solidFill>
              </a:rPr>
              <a:t>section</a:t>
            </a:r>
            <a:r>
              <a:rPr lang="zh-CN" altLang="en-US" b="1" dirty="0">
                <a:solidFill>
                  <a:srgbClr val="FF0000"/>
                </a:solidFill>
              </a:rPr>
              <a:t>做</a:t>
            </a:r>
            <a:r>
              <a:rPr lang="en-US" altLang="zh-CN" b="1" dirty="0">
                <a:solidFill>
                  <a:srgbClr val="FF0000"/>
                </a:solidFill>
              </a:rPr>
              <a:t>max pooling</a:t>
            </a:r>
            <a:r>
              <a:rPr lang="zh-CN" altLang="en-US" dirty="0"/>
              <a:t>。</a:t>
            </a:r>
            <a:endParaRPr lang="zh-CN" altLang="en-US" kern="0" dirty="0"/>
          </a:p>
        </p:txBody>
      </p:sp>
    </p:spTree>
    <p:extLst>
      <p:ext uri="{BB962C8B-B14F-4D97-AF65-F5344CB8AC3E}">
        <p14:creationId xmlns:p14="http://schemas.microsoft.com/office/powerpoint/2010/main" val="176897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939" y="1190244"/>
            <a:ext cx="5102861" cy="492443"/>
          </a:xfrm>
        </p:spPr>
        <p:txBody>
          <a:bodyPr/>
          <a:lstStyle/>
          <a:p>
            <a:r>
              <a:rPr lang="en-US" altLang="zh-CN" u="none" dirty="0"/>
              <a:t>Fast R-CNN</a:t>
            </a:r>
            <a:r>
              <a:rPr lang="zh-CN" altLang="en-US" dirty="0"/>
              <a:t> </a:t>
            </a:r>
            <a:r>
              <a:rPr lang="en-US" altLang="zh-CN" dirty="0"/>
              <a:t>contribution</a:t>
            </a:r>
            <a:endParaRPr lang="zh-CN" altLang="en-US" u="none" dirty="0"/>
          </a:p>
        </p:txBody>
      </p:sp>
      <p:sp>
        <p:nvSpPr>
          <p:cNvPr id="3" name="文本框 2"/>
          <p:cNvSpPr txBox="1"/>
          <p:nvPr/>
        </p:nvSpPr>
        <p:spPr>
          <a:xfrm>
            <a:off x="916938" y="2090172"/>
            <a:ext cx="9370061"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t>R-CNN</a:t>
            </a:r>
            <a:r>
              <a:rPr lang="zh-CN" altLang="en-US" sz="2400" dirty="0"/>
              <a:t>：中</a:t>
            </a:r>
            <a:r>
              <a:rPr lang="zh-CN" altLang="en-US" sz="2400" b="1" dirty="0">
                <a:solidFill>
                  <a:srgbClr val="FF0000"/>
                </a:solidFill>
              </a:rPr>
              <a:t>先采用</a:t>
            </a:r>
            <a:r>
              <a:rPr lang="en-US" altLang="zh-CN" sz="2400" b="1" dirty="0">
                <a:solidFill>
                  <a:srgbClr val="FF0000"/>
                </a:solidFill>
              </a:rPr>
              <a:t>SVM</a:t>
            </a:r>
            <a:r>
              <a:rPr lang="zh-CN" altLang="en-US" sz="2400" dirty="0"/>
              <a:t>对特征进行类别判断，</a:t>
            </a:r>
            <a:r>
              <a:rPr lang="zh-CN" altLang="en-US" sz="2400" b="1" dirty="0">
                <a:solidFill>
                  <a:srgbClr val="FF0000"/>
                </a:solidFill>
              </a:rPr>
              <a:t>再</a:t>
            </a:r>
            <a:r>
              <a:rPr lang="zh-CN" altLang="en-US" sz="2400" dirty="0"/>
              <a:t>进行</a:t>
            </a:r>
            <a:r>
              <a:rPr lang="en-US" altLang="zh-CN" sz="2400" dirty="0"/>
              <a:t>bounding-box</a:t>
            </a:r>
            <a:r>
              <a:rPr lang="zh-CN" altLang="en-US" sz="2400" dirty="0"/>
              <a:t>的回归得到位置信息。</a:t>
            </a:r>
            <a:r>
              <a:rPr lang="zh-CN" altLang="en-US" sz="2400" b="1" dirty="0">
                <a:solidFill>
                  <a:srgbClr val="FF0000"/>
                </a:solidFill>
              </a:rPr>
              <a:t>整个过程是个串行的</a:t>
            </a:r>
            <a:r>
              <a:rPr lang="zh-CN" altLang="en-US" sz="2400" dirty="0"/>
              <a:t>，这极大地影响了网络的检测速度。</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en-US" altLang="zh-CN" sz="2400" dirty="0"/>
              <a:t>Fast R-CNN</a:t>
            </a:r>
            <a:r>
              <a:rPr lang="zh-CN" altLang="en-US" sz="2400" dirty="0"/>
              <a:t>：则将，损失函数使用了</a:t>
            </a:r>
            <a:r>
              <a:rPr lang="zh-CN" altLang="en-US" sz="2400" b="1" dirty="0">
                <a:solidFill>
                  <a:srgbClr val="FF0000"/>
                </a:solidFill>
                <a:latin typeface="Arial" panose="020B0604020202020204" pitchFamily="34" charset="0"/>
                <a:cs typeface="Arial" panose="020B0604020202020204" pitchFamily="34" charset="0"/>
              </a:rPr>
              <a:t>多任务损失函数</a:t>
            </a:r>
            <a:r>
              <a:rPr lang="en-US" altLang="zh-CN" sz="2400" dirty="0"/>
              <a:t>(multi-task loss)</a:t>
            </a:r>
            <a:r>
              <a:rPr lang="zh-CN" altLang="en-US" sz="2400" dirty="0"/>
              <a:t>，将边框回归直接加入到</a:t>
            </a:r>
            <a:r>
              <a:rPr lang="en-US" altLang="zh-CN" sz="2400" dirty="0"/>
              <a:t>CNN</a:t>
            </a:r>
            <a:r>
              <a:rPr lang="zh-CN" altLang="en-US" sz="2400" dirty="0"/>
              <a:t>网络中训练。实现了特征的共享也进一步提升了速度。</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862C7CD-9794-4566-BEE7-10DE34B4E7D5}"/>
              </a:ext>
            </a:extLst>
          </p:cNvPr>
          <p:cNvSpPr>
            <a:spLocks noGrp="1"/>
          </p:cNvSpPr>
          <p:nvPr>
            <p:ph type="title"/>
          </p:nvPr>
        </p:nvSpPr>
        <p:spPr>
          <a:xfrm>
            <a:off x="685801" y="1342032"/>
            <a:ext cx="9118599" cy="492443"/>
          </a:xfrm>
        </p:spPr>
        <p:txBody>
          <a:bodyPr/>
          <a:lstStyle/>
          <a:p>
            <a:r>
              <a:rPr lang="en-US" altLang="zh-CN" dirty="0"/>
              <a:t>Fast R-CNN </a:t>
            </a:r>
            <a:r>
              <a:rPr lang="en-US" altLang="zh-CN" dirty="0" err="1"/>
              <a:t>RoI</a:t>
            </a:r>
            <a:r>
              <a:rPr lang="en-US" altLang="zh-CN" dirty="0"/>
              <a:t> Pooling vs </a:t>
            </a:r>
            <a:r>
              <a:rPr lang="en-US" altLang="zh-CN" dirty="0" err="1"/>
              <a:t>SPPNet</a:t>
            </a:r>
            <a:endParaRPr lang="zh-CN" altLang="en-US" dirty="0"/>
          </a:p>
        </p:txBody>
      </p:sp>
      <p:sp>
        <p:nvSpPr>
          <p:cNvPr id="4" name="文本占位符 3">
            <a:extLst>
              <a:ext uri="{FF2B5EF4-FFF2-40B4-BE49-F238E27FC236}">
                <a16:creationId xmlns:a16="http://schemas.microsoft.com/office/drawing/2014/main" id="{1DB44356-6727-4B18-8D3B-529CBF4F892E}"/>
              </a:ext>
            </a:extLst>
          </p:cNvPr>
          <p:cNvSpPr>
            <a:spLocks noGrp="1"/>
          </p:cNvSpPr>
          <p:nvPr>
            <p:ph type="body" sz="quarter" idx="13"/>
          </p:nvPr>
        </p:nvSpPr>
        <p:spPr>
          <a:xfrm>
            <a:off x="685800" y="2505670"/>
            <a:ext cx="9677400" cy="1846659"/>
          </a:xfrm>
          <a:prstGeom prst="rect">
            <a:avLst/>
          </a:prstGeom>
        </p:spPr>
        <p:txBody>
          <a:bodyPr wrap="squar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SPP</a:t>
            </a:r>
            <a:r>
              <a:rPr lang="zh-CN" altLang="en-US" dirty="0">
                <a:solidFill>
                  <a:srgbClr val="4D4D4D"/>
                </a:solidFill>
                <a:latin typeface="Microsoft YaHei" panose="020B0503020204020204" pitchFamily="34" charset="-122"/>
                <a:ea typeface="Microsoft YaHei" panose="020B0503020204020204" pitchFamily="34" charset="-122"/>
              </a:rPr>
              <a:t>针对同一个输入使用了</a:t>
            </a:r>
            <a:r>
              <a:rPr lang="zh-CN" altLang="en-US" b="1" dirty="0">
                <a:solidFill>
                  <a:srgbClr val="FF0000"/>
                </a:solidFill>
                <a:latin typeface="Microsoft YaHei" panose="020B0503020204020204" pitchFamily="34" charset="-122"/>
                <a:ea typeface="Microsoft YaHei" panose="020B0503020204020204" pitchFamily="34" charset="-122"/>
              </a:rPr>
              <a:t>多个不同尺寸</a:t>
            </a:r>
            <a:r>
              <a:rPr lang="zh-CN" altLang="en-US" dirty="0">
                <a:solidFill>
                  <a:srgbClr val="4D4D4D"/>
                </a:solidFill>
                <a:latin typeface="Microsoft YaHei" panose="020B0503020204020204" pitchFamily="34" charset="-122"/>
                <a:ea typeface="Microsoft YaHei" panose="020B0503020204020204" pitchFamily="34" charset="-122"/>
              </a:rPr>
              <a:t>的池化操作，把不同尺度的结果拼接作为输出。</a:t>
            </a:r>
            <a:endParaRPr lang="en-US" altLang="zh-CN" dirty="0">
              <a:solidFill>
                <a:srgbClr val="4D4D4D"/>
              </a:solidFill>
              <a:latin typeface="Microsoft YaHei" panose="020B0503020204020204" pitchFamily="34" charset="-122"/>
              <a:ea typeface="Microsoft YaHei" panose="020B0503020204020204" pitchFamily="34" charset="-122"/>
            </a:endParaRPr>
          </a:p>
          <a:p>
            <a:endParaRPr lang="en-US" altLang="zh-CN" dirty="0">
              <a:solidFill>
                <a:srgbClr val="4D4D4D"/>
              </a:solidFill>
              <a:latin typeface="Microsoft YaHei" panose="020B0503020204020204" pitchFamily="34" charset="-122"/>
              <a:ea typeface="Microsoft YaHei" panose="020B0503020204020204" pitchFamily="34" charset="-122"/>
            </a:endParaRPr>
          </a:p>
          <a:p>
            <a:r>
              <a:rPr lang="en-US" altLang="zh-CN" dirty="0" err="1">
                <a:solidFill>
                  <a:srgbClr val="4D4D4D"/>
                </a:solidFill>
                <a:latin typeface="Microsoft YaHei" panose="020B0503020204020204" pitchFamily="34" charset="-122"/>
                <a:ea typeface="Microsoft YaHei" panose="020B0503020204020204" pitchFamily="34" charset="-122"/>
              </a:rPr>
              <a:t>RoI</a:t>
            </a:r>
            <a:r>
              <a:rPr lang="en-US" altLang="zh-CN" dirty="0">
                <a:solidFill>
                  <a:srgbClr val="4D4D4D"/>
                </a:solidFill>
                <a:latin typeface="Microsoft YaHei" panose="020B0503020204020204" pitchFamily="34" charset="-122"/>
                <a:ea typeface="Microsoft YaHei" panose="020B0503020204020204" pitchFamily="34" charset="-122"/>
              </a:rPr>
              <a:t> Pooling</a:t>
            </a:r>
            <a:r>
              <a:rPr lang="zh-CN" altLang="en-US" dirty="0">
                <a:solidFill>
                  <a:srgbClr val="4D4D4D"/>
                </a:solidFill>
                <a:latin typeface="Microsoft YaHei" panose="020B0503020204020204" pitchFamily="34" charset="-122"/>
                <a:ea typeface="Microsoft YaHei" panose="020B0503020204020204" pitchFamily="34" charset="-122"/>
              </a:rPr>
              <a:t>可看作</a:t>
            </a:r>
            <a:r>
              <a:rPr lang="zh-CN" altLang="en-US" b="1" dirty="0">
                <a:solidFill>
                  <a:srgbClr val="FF0000"/>
                </a:solidFill>
                <a:latin typeface="Microsoft YaHei" panose="020B0503020204020204" pitchFamily="34" charset="-122"/>
                <a:ea typeface="Microsoft YaHei" panose="020B0503020204020204" pitchFamily="34" charset="-122"/>
              </a:rPr>
              <a:t>单尺度</a:t>
            </a:r>
            <a:r>
              <a:rPr lang="zh-CN" altLang="en-US" dirty="0">
                <a:solidFill>
                  <a:srgbClr val="4D4D4D"/>
                </a:solidFill>
                <a:latin typeface="Microsoft YaHei" panose="020B0503020204020204" pitchFamily="34" charset="-122"/>
                <a:ea typeface="Microsoft YaHei" panose="020B0503020204020204" pitchFamily="34" charset="-122"/>
              </a:rPr>
              <a:t>的</a:t>
            </a:r>
            <a:r>
              <a:rPr lang="en-US" altLang="zh-CN" dirty="0">
                <a:solidFill>
                  <a:srgbClr val="4D4D4D"/>
                </a:solidFill>
                <a:latin typeface="Microsoft YaHei" panose="020B0503020204020204" pitchFamily="34" charset="-122"/>
                <a:ea typeface="Microsoft YaHei" panose="020B0503020204020204" pitchFamily="34" charset="-122"/>
              </a:rPr>
              <a:t>SPP</a:t>
            </a:r>
            <a:r>
              <a:rPr lang="zh-CN" altLang="en-US" dirty="0">
                <a:solidFill>
                  <a:srgbClr val="4D4D4D"/>
                </a:solidFill>
                <a:latin typeface="Microsoft YaHei" panose="020B0503020204020204" pitchFamily="34" charset="-122"/>
                <a:ea typeface="Microsoft YaHei" panose="020B0503020204020204" pitchFamily="34" charset="-122"/>
              </a:rPr>
              <a:t>，对于一个输入只进行一次池化操作。</a:t>
            </a:r>
            <a:endParaRPr lang="zh-CN" altLang="en-US" dirty="0"/>
          </a:p>
        </p:txBody>
      </p:sp>
    </p:spTree>
    <p:extLst>
      <p:ext uri="{BB962C8B-B14F-4D97-AF65-F5344CB8AC3E}">
        <p14:creationId xmlns:p14="http://schemas.microsoft.com/office/powerpoint/2010/main" val="383136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FFB3AD3-4906-4AA8-ACE9-1BDAF0D7E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164004"/>
            <a:ext cx="8917939" cy="410480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122AC4AB-E0A1-4761-ABB7-409D153C5B2C}"/>
              </a:ext>
            </a:extLst>
          </p:cNvPr>
          <p:cNvSpPr>
            <a:spLocks noGrp="1"/>
          </p:cNvSpPr>
          <p:nvPr>
            <p:ph type="body" sz="quarter" idx="13"/>
          </p:nvPr>
        </p:nvSpPr>
        <p:spPr>
          <a:xfrm>
            <a:off x="373381" y="2277837"/>
            <a:ext cx="3327399" cy="369332"/>
          </a:xfrm>
        </p:spPr>
        <p:txBody>
          <a:bodyPr/>
          <a:lstStyle/>
          <a:p>
            <a:r>
              <a:rPr lang="en-US" altLang="zh-CN" dirty="0"/>
              <a:t>1. Input the image</a:t>
            </a:r>
            <a:endParaRPr lang="zh-CN" altLang="en-US" dirty="0"/>
          </a:p>
        </p:txBody>
      </p:sp>
      <p:sp>
        <p:nvSpPr>
          <p:cNvPr id="3" name="标题 2">
            <a:extLst>
              <a:ext uri="{FF2B5EF4-FFF2-40B4-BE49-F238E27FC236}">
                <a16:creationId xmlns:a16="http://schemas.microsoft.com/office/drawing/2014/main" id="{B81247A1-9DBB-4532-970F-95F80EB66E0C}"/>
              </a:ext>
            </a:extLst>
          </p:cNvPr>
          <p:cNvSpPr>
            <a:spLocks noGrp="1"/>
          </p:cNvSpPr>
          <p:nvPr>
            <p:ph type="title"/>
          </p:nvPr>
        </p:nvSpPr>
        <p:spPr>
          <a:xfrm>
            <a:off x="406401" y="1219200"/>
            <a:ext cx="6527799" cy="492443"/>
          </a:xfrm>
        </p:spPr>
        <p:txBody>
          <a:bodyPr/>
          <a:lstStyle/>
          <a:p>
            <a:r>
              <a:rPr lang="en-US" altLang="zh-CN" dirty="0"/>
              <a:t>Faster -RCNN framework</a:t>
            </a:r>
            <a:endParaRPr lang="zh-CN" altLang="en-US" dirty="0"/>
          </a:p>
        </p:txBody>
      </p:sp>
      <p:sp>
        <p:nvSpPr>
          <p:cNvPr id="4" name="文本占位符 3">
            <a:extLst>
              <a:ext uri="{FF2B5EF4-FFF2-40B4-BE49-F238E27FC236}">
                <a16:creationId xmlns:a16="http://schemas.microsoft.com/office/drawing/2014/main" id="{99BD2B7D-0D53-4071-98B4-1A1FB3A59573}"/>
              </a:ext>
            </a:extLst>
          </p:cNvPr>
          <p:cNvSpPr>
            <a:spLocks noGrp="1"/>
          </p:cNvSpPr>
          <p:nvPr>
            <p:ph type="body" sz="quarter" idx="18"/>
          </p:nvPr>
        </p:nvSpPr>
        <p:spPr>
          <a:xfrm>
            <a:off x="406401" y="3429000"/>
            <a:ext cx="3327399" cy="738664"/>
          </a:xfrm>
        </p:spPr>
        <p:txBody>
          <a:bodyPr/>
          <a:lstStyle/>
          <a:p>
            <a:r>
              <a:rPr lang="en-US" altLang="zh-CN" dirty="0"/>
              <a:t>2. Take an entire image into CNN</a:t>
            </a:r>
            <a:endParaRPr lang="zh-CN" altLang="en-US" dirty="0"/>
          </a:p>
        </p:txBody>
      </p:sp>
      <p:sp>
        <p:nvSpPr>
          <p:cNvPr id="5" name="文本占位符 4">
            <a:extLst>
              <a:ext uri="{FF2B5EF4-FFF2-40B4-BE49-F238E27FC236}">
                <a16:creationId xmlns:a16="http://schemas.microsoft.com/office/drawing/2014/main" id="{13B102B8-FDD0-445B-AFCC-016CC5EC1F2D}"/>
              </a:ext>
            </a:extLst>
          </p:cNvPr>
          <p:cNvSpPr>
            <a:spLocks noGrp="1"/>
          </p:cNvSpPr>
          <p:nvPr>
            <p:ph type="body" sz="quarter" idx="19"/>
          </p:nvPr>
        </p:nvSpPr>
        <p:spPr>
          <a:xfrm>
            <a:off x="436881" y="4839414"/>
            <a:ext cx="3327399" cy="369332"/>
          </a:xfrm>
        </p:spPr>
        <p:txBody>
          <a:bodyPr/>
          <a:lstStyle/>
          <a:p>
            <a:r>
              <a:rPr lang="en-US" altLang="zh-CN" dirty="0"/>
              <a:t>3.</a:t>
            </a:r>
            <a:r>
              <a:rPr lang="en-US" altLang="zh-CN" b="1" dirty="0">
                <a:solidFill>
                  <a:srgbClr val="FF0000"/>
                </a:solidFill>
              </a:rPr>
              <a:t> RPN</a:t>
            </a:r>
            <a:r>
              <a:rPr lang="en-US" altLang="zh-CN" dirty="0"/>
              <a:t> -&gt; proposal</a:t>
            </a:r>
            <a:endParaRPr lang="zh-CN" altLang="en-US" dirty="0"/>
          </a:p>
        </p:txBody>
      </p:sp>
      <p:sp>
        <p:nvSpPr>
          <p:cNvPr id="6" name="文本占位符 5">
            <a:extLst>
              <a:ext uri="{FF2B5EF4-FFF2-40B4-BE49-F238E27FC236}">
                <a16:creationId xmlns:a16="http://schemas.microsoft.com/office/drawing/2014/main" id="{7E616C04-B117-48CD-A04E-3EC958090422}"/>
              </a:ext>
            </a:extLst>
          </p:cNvPr>
          <p:cNvSpPr>
            <a:spLocks noGrp="1"/>
          </p:cNvSpPr>
          <p:nvPr>
            <p:ph type="body" sz="quarter" idx="20"/>
          </p:nvPr>
        </p:nvSpPr>
        <p:spPr>
          <a:xfrm>
            <a:off x="3352800" y="5480190"/>
            <a:ext cx="3327399" cy="738664"/>
          </a:xfrm>
        </p:spPr>
        <p:txBody>
          <a:bodyPr/>
          <a:lstStyle/>
          <a:p>
            <a:r>
              <a:rPr lang="en-US" altLang="zh-CN" dirty="0"/>
              <a:t>4.Proposal mapping to feature</a:t>
            </a:r>
            <a:r>
              <a:rPr lang="zh-CN" altLang="en-US" dirty="0"/>
              <a:t>，</a:t>
            </a:r>
            <a:r>
              <a:rPr lang="en-US" altLang="zh-CN" b="1" dirty="0" err="1">
                <a:solidFill>
                  <a:srgbClr val="FF0000"/>
                </a:solidFill>
              </a:rPr>
              <a:t>RoI</a:t>
            </a:r>
            <a:r>
              <a:rPr lang="en-US" altLang="zh-CN" b="1" dirty="0">
                <a:solidFill>
                  <a:srgbClr val="FF0000"/>
                </a:solidFill>
              </a:rPr>
              <a:t> pooling</a:t>
            </a:r>
            <a:endParaRPr lang="zh-CN" altLang="en-US" b="1" dirty="0">
              <a:solidFill>
                <a:srgbClr val="FF0000"/>
              </a:solidFill>
            </a:endParaRPr>
          </a:p>
        </p:txBody>
      </p:sp>
      <p:sp>
        <p:nvSpPr>
          <p:cNvPr id="7" name="文本占位符 6">
            <a:extLst>
              <a:ext uri="{FF2B5EF4-FFF2-40B4-BE49-F238E27FC236}">
                <a16:creationId xmlns:a16="http://schemas.microsoft.com/office/drawing/2014/main" id="{5384B5B9-C7AD-4B68-ACC1-6B12C5BB9EE9}"/>
              </a:ext>
            </a:extLst>
          </p:cNvPr>
          <p:cNvSpPr>
            <a:spLocks noGrp="1"/>
          </p:cNvSpPr>
          <p:nvPr>
            <p:ph type="body" sz="quarter" idx="21"/>
          </p:nvPr>
        </p:nvSpPr>
        <p:spPr>
          <a:xfrm>
            <a:off x="8153400" y="5480190"/>
            <a:ext cx="3327399" cy="738664"/>
          </a:xfrm>
        </p:spPr>
        <p:txBody>
          <a:bodyPr/>
          <a:lstStyle/>
          <a:p>
            <a:r>
              <a:rPr lang="en-US" altLang="zh-CN" dirty="0"/>
              <a:t>5. </a:t>
            </a:r>
            <a:r>
              <a:rPr lang="en-US" altLang="zh-CN" dirty="0" err="1"/>
              <a:t>Softmax</a:t>
            </a:r>
            <a:r>
              <a:rPr lang="en-US" altLang="zh-CN" dirty="0"/>
              <a:t> Loss</a:t>
            </a:r>
            <a:r>
              <a:rPr lang="zh-CN" altLang="en-US" dirty="0"/>
              <a:t>和</a:t>
            </a:r>
            <a:r>
              <a:rPr lang="en-US" altLang="zh-CN" dirty="0"/>
              <a:t>Smooth  Loss</a:t>
            </a:r>
            <a:r>
              <a:rPr lang="zh-CN" altLang="en-US" dirty="0"/>
              <a:t>联合训练</a:t>
            </a:r>
          </a:p>
        </p:txBody>
      </p:sp>
      <p:sp>
        <p:nvSpPr>
          <p:cNvPr id="9" name="箭头: 左 8">
            <a:extLst>
              <a:ext uri="{FF2B5EF4-FFF2-40B4-BE49-F238E27FC236}">
                <a16:creationId xmlns:a16="http://schemas.microsoft.com/office/drawing/2014/main" id="{4F011938-ED1B-4A9C-B860-FF3FD530BD22}"/>
              </a:ext>
            </a:extLst>
          </p:cNvPr>
          <p:cNvSpPr/>
          <p:nvPr/>
        </p:nvSpPr>
        <p:spPr>
          <a:xfrm>
            <a:off x="3017520" y="2475280"/>
            <a:ext cx="698500" cy="1955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左 9">
            <a:extLst>
              <a:ext uri="{FF2B5EF4-FFF2-40B4-BE49-F238E27FC236}">
                <a16:creationId xmlns:a16="http://schemas.microsoft.com/office/drawing/2014/main" id="{88C187BA-348B-4515-B841-6271B9C867C4}"/>
              </a:ext>
            </a:extLst>
          </p:cNvPr>
          <p:cNvSpPr/>
          <p:nvPr/>
        </p:nvSpPr>
        <p:spPr>
          <a:xfrm>
            <a:off x="3276600" y="3716579"/>
            <a:ext cx="22860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左 10">
            <a:extLst>
              <a:ext uri="{FF2B5EF4-FFF2-40B4-BE49-F238E27FC236}">
                <a16:creationId xmlns:a16="http://schemas.microsoft.com/office/drawing/2014/main" id="{358D339A-F380-4499-AF8D-D36967B931FC}"/>
              </a:ext>
            </a:extLst>
          </p:cNvPr>
          <p:cNvSpPr/>
          <p:nvPr/>
        </p:nvSpPr>
        <p:spPr>
          <a:xfrm rot="19921376">
            <a:off x="3109547" y="4127692"/>
            <a:ext cx="3733895" cy="2179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下 11">
            <a:extLst>
              <a:ext uri="{FF2B5EF4-FFF2-40B4-BE49-F238E27FC236}">
                <a16:creationId xmlns:a16="http://schemas.microsoft.com/office/drawing/2014/main" id="{5B855FFF-4F54-4530-8770-56EDA26EF85E}"/>
              </a:ext>
            </a:extLst>
          </p:cNvPr>
          <p:cNvSpPr/>
          <p:nvPr/>
        </p:nvSpPr>
        <p:spPr>
          <a:xfrm>
            <a:off x="5334000" y="2670848"/>
            <a:ext cx="228600" cy="2809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E56FF3F6-8D33-4B37-87AB-DDE686589FE2}"/>
              </a:ext>
            </a:extLst>
          </p:cNvPr>
          <p:cNvSpPr/>
          <p:nvPr/>
        </p:nvSpPr>
        <p:spPr>
          <a:xfrm>
            <a:off x="9601200" y="4724400"/>
            <a:ext cx="228600" cy="7386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6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3B2278F8-B3D9-4408-8F80-25B0EED8E8D0}"/>
              </a:ext>
            </a:extLst>
          </p:cNvPr>
          <p:cNvSpPr txBox="1">
            <a:spLocks/>
          </p:cNvSpPr>
          <p:nvPr/>
        </p:nvSpPr>
        <p:spPr>
          <a:xfrm>
            <a:off x="914400" y="11667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t>Faster R-CNN</a:t>
            </a:r>
          </a:p>
        </p:txBody>
      </p:sp>
      <p:sp>
        <p:nvSpPr>
          <p:cNvPr id="4" name="文本框 3">
            <a:extLst>
              <a:ext uri="{FF2B5EF4-FFF2-40B4-BE49-F238E27FC236}">
                <a16:creationId xmlns:a16="http://schemas.microsoft.com/office/drawing/2014/main" id="{6CC571F1-24F3-4616-A2A2-E83C42E00546}"/>
              </a:ext>
            </a:extLst>
          </p:cNvPr>
          <p:cNvSpPr txBox="1"/>
          <p:nvPr/>
        </p:nvSpPr>
        <p:spPr>
          <a:xfrm>
            <a:off x="1031631" y="2492276"/>
            <a:ext cx="10093569" cy="2308324"/>
          </a:xfrm>
          <a:prstGeom prst="rect">
            <a:avLst/>
          </a:prstGeom>
          <a:noFill/>
        </p:spPr>
        <p:txBody>
          <a:bodyPr wrap="square" rtlCol="0">
            <a:spAutoFit/>
          </a:bodyPr>
          <a:lstStyle/>
          <a:p>
            <a:r>
              <a:rPr lang="zh-CN" altLang="en-US" sz="2400" dirty="0"/>
              <a:t>基本步骤</a:t>
            </a:r>
            <a:r>
              <a:rPr lang="en-US" altLang="zh-CN" sz="2400" dirty="0"/>
              <a:t>:</a:t>
            </a:r>
          </a:p>
          <a:p>
            <a:r>
              <a:rPr lang="en-US" altLang="zh-CN" sz="2400" dirty="0"/>
              <a:t>1.</a:t>
            </a:r>
            <a:r>
              <a:rPr lang="zh-CN" altLang="en-US" sz="2400" dirty="0"/>
              <a:t>特征提取：对整张图片输进</a:t>
            </a:r>
            <a:r>
              <a:rPr lang="en-US" altLang="zh-CN" sz="2400" dirty="0"/>
              <a:t>CNN</a:t>
            </a:r>
            <a:r>
              <a:rPr lang="zh-CN" altLang="en-US" sz="2400" dirty="0"/>
              <a:t>，得到</a:t>
            </a:r>
            <a:r>
              <a:rPr lang="en-US" altLang="zh-CN" sz="2400" dirty="0"/>
              <a:t>feature map</a:t>
            </a:r>
            <a:br>
              <a:rPr lang="en-US" altLang="zh-CN" sz="2400" dirty="0"/>
            </a:br>
            <a:r>
              <a:rPr lang="en-US" altLang="zh-CN" sz="2400" dirty="0"/>
              <a:t>2.</a:t>
            </a:r>
            <a:r>
              <a:rPr lang="zh-CN" altLang="en-US" sz="2400" dirty="0"/>
              <a:t>候选区域生成：卷积特征输入到</a:t>
            </a:r>
            <a:r>
              <a:rPr lang="en-US" altLang="zh-CN" sz="2400" dirty="0"/>
              <a:t>RPN</a:t>
            </a:r>
            <a:r>
              <a:rPr lang="zh-CN" altLang="en-US" sz="2400" dirty="0"/>
              <a:t>，得到候选框的特征信息</a:t>
            </a:r>
            <a:br>
              <a:rPr lang="zh-CN" altLang="en-US" sz="2400" dirty="0"/>
            </a:br>
            <a:r>
              <a:rPr lang="en-US" altLang="zh-CN" sz="2400" dirty="0"/>
              <a:t>3.</a:t>
            </a:r>
            <a:r>
              <a:rPr lang="zh-CN" altLang="en-US" sz="2400" dirty="0"/>
              <a:t>类别判断：对候选框中提取出的特征，使用分类器判别是否属于一个特定类 </a:t>
            </a:r>
            <a:br>
              <a:rPr lang="zh-CN" altLang="en-US" sz="2400" dirty="0"/>
            </a:br>
            <a:r>
              <a:rPr lang="en-US" altLang="zh-CN" sz="2400" dirty="0"/>
              <a:t>4.</a:t>
            </a:r>
            <a:r>
              <a:rPr lang="zh-CN" altLang="en-US" sz="2400" dirty="0"/>
              <a:t>位置精修：对于属于某一类别的候选框，用回归器进一步调整其位置</a:t>
            </a:r>
          </a:p>
        </p:txBody>
      </p:sp>
    </p:spTree>
    <p:extLst>
      <p:ext uri="{BB962C8B-B14F-4D97-AF65-F5344CB8AC3E}">
        <p14:creationId xmlns:p14="http://schemas.microsoft.com/office/powerpoint/2010/main" val="821228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399" y="1600200"/>
            <a:ext cx="6934200" cy="433788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3"/>
          </p:nvPr>
        </p:nvSpPr>
        <p:spPr>
          <a:xfrm>
            <a:off x="304800" y="1905000"/>
            <a:ext cx="5689599" cy="5170646"/>
          </a:xfrm>
        </p:spPr>
        <p:txBody>
          <a:bodyPr/>
          <a:lstStyle/>
          <a:p>
            <a:r>
              <a:rPr lang="en-US" altLang="zh-CN" dirty="0"/>
              <a:t>3*3 </a:t>
            </a:r>
            <a:r>
              <a:rPr lang="en-US" altLang="zh-CN" b="1" dirty="0">
                <a:solidFill>
                  <a:srgbClr val="FF0000"/>
                </a:solidFill>
              </a:rPr>
              <a:t>window</a:t>
            </a:r>
            <a:r>
              <a:rPr lang="en-US" altLang="zh-CN" dirty="0"/>
              <a:t> sliding </a:t>
            </a:r>
            <a:r>
              <a:rPr lang="zh-CN" altLang="en-US" dirty="0"/>
              <a:t>取一个中心</a:t>
            </a:r>
            <a:endParaRPr lang="en-US" altLang="zh-CN" dirty="0"/>
          </a:p>
          <a:p>
            <a:endParaRPr lang="en-US" altLang="zh-CN" dirty="0"/>
          </a:p>
          <a:p>
            <a:r>
              <a:rPr lang="en-US" altLang="zh-CN" b="1" dirty="0"/>
              <a:t>3</a:t>
            </a:r>
            <a:r>
              <a:rPr lang="en-US" altLang="zh-CN" dirty="0"/>
              <a:t> scale </a:t>
            </a:r>
            <a:r>
              <a:rPr lang="zh-CN" altLang="en-US" dirty="0"/>
              <a:t>：</a:t>
            </a:r>
            <a:endParaRPr lang="en-US" altLang="zh-CN" dirty="0"/>
          </a:p>
          <a:p>
            <a:pPr marL="0" indent="0">
              <a:buNone/>
            </a:pPr>
            <a:r>
              <a:rPr lang="en-US" altLang="zh-CN" dirty="0"/>
              <a:t>      128*128,256*256,512*512</a:t>
            </a:r>
          </a:p>
          <a:p>
            <a:endParaRPr lang="en-US" altLang="zh-CN" dirty="0"/>
          </a:p>
          <a:p>
            <a:r>
              <a:rPr lang="en-US" altLang="zh-CN" b="1" dirty="0"/>
              <a:t>3</a:t>
            </a:r>
            <a:r>
              <a:rPr lang="en-US" altLang="zh-CN" dirty="0"/>
              <a:t> aspect ratio</a:t>
            </a:r>
            <a:r>
              <a:rPr lang="zh-CN" altLang="en-US" dirty="0"/>
              <a:t>：</a:t>
            </a:r>
            <a:endParaRPr lang="en-US" altLang="zh-CN" dirty="0"/>
          </a:p>
          <a:p>
            <a:pPr marL="0" indent="0">
              <a:buNone/>
            </a:pPr>
            <a:r>
              <a:rPr lang="en-US" altLang="zh-CN" dirty="0"/>
              <a:t>      1</a:t>
            </a:r>
            <a:r>
              <a:rPr lang="zh-CN" altLang="en-US" dirty="0"/>
              <a:t>：</a:t>
            </a:r>
            <a:r>
              <a:rPr lang="en-US" altLang="zh-CN" dirty="0"/>
              <a:t>1</a:t>
            </a:r>
            <a:r>
              <a:rPr lang="zh-CN" altLang="en-US" dirty="0"/>
              <a:t>，</a:t>
            </a:r>
            <a:r>
              <a:rPr lang="en-US" altLang="zh-CN" dirty="0"/>
              <a:t> 1</a:t>
            </a:r>
            <a:r>
              <a:rPr lang="zh-CN" altLang="en-US" dirty="0"/>
              <a:t>：</a:t>
            </a:r>
            <a:r>
              <a:rPr lang="en-US" altLang="zh-CN" dirty="0"/>
              <a:t>2</a:t>
            </a:r>
            <a:r>
              <a:rPr lang="zh-CN" altLang="en-US" dirty="0"/>
              <a:t>，</a:t>
            </a:r>
            <a:r>
              <a:rPr lang="en-US" altLang="zh-CN" dirty="0"/>
              <a:t>2</a:t>
            </a:r>
            <a:r>
              <a:rPr lang="zh-CN" altLang="en-US" dirty="0"/>
              <a:t>：</a:t>
            </a:r>
            <a:r>
              <a:rPr lang="en-US" altLang="zh-CN" dirty="0"/>
              <a:t>1</a:t>
            </a:r>
          </a:p>
          <a:p>
            <a:pPr marL="0" indent="0">
              <a:buNone/>
            </a:pPr>
            <a:endParaRPr lang="en-US" altLang="zh-CN" dirty="0"/>
          </a:p>
          <a:p>
            <a:r>
              <a:rPr lang="en-US" altLang="zh-CN" dirty="0"/>
              <a:t>W</a:t>
            </a:r>
            <a:r>
              <a:rPr lang="en-US" altLang="zh-CN" i="1" dirty="0"/>
              <a:t>*H</a:t>
            </a:r>
            <a:r>
              <a:rPr lang="zh-CN" altLang="en-US" i="1" dirty="0"/>
              <a:t> </a:t>
            </a:r>
            <a:r>
              <a:rPr lang="en-US" altLang="zh-CN" i="1" dirty="0"/>
              <a:t>feature map</a:t>
            </a:r>
          </a:p>
          <a:p>
            <a:pPr marL="0" indent="0">
              <a:buNone/>
            </a:pPr>
            <a:r>
              <a:rPr lang="en-US" altLang="zh-CN" i="1" dirty="0"/>
              <a:t>      -&gt;</a:t>
            </a:r>
            <a:r>
              <a:rPr lang="zh-CN" altLang="en-US" i="1" dirty="0"/>
              <a:t> </a:t>
            </a:r>
            <a:r>
              <a:rPr lang="en-US" altLang="zh-CN" b="1" i="1" dirty="0">
                <a:solidFill>
                  <a:srgbClr val="FF0000"/>
                </a:solidFill>
              </a:rPr>
              <a:t>W*</a:t>
            </a:r>
            <a:r>
              <a:rPr lang="en-US" altLang="zh-CN" b="1" dirty="0">
                <a:solidFill>
                  <a:srgbClr val="FF0000"/>
                </a:solidFill>
              </a:rPr>
              <a:t>H*k anchor</a:t>
            </a:r>
          </a:p>
          <a:p>
            <a:pPr marL="0" indent="0">
              <a:buNone/>
            </a:pPr>
            <a:r>
              <a:rPr lang="en-US" altLang="zh-CN" dirty="0"/>
              <a:t>      -&gt;</a:t>
            </a:r>
            <a:r>
              <a:rPr lang="en-US" altLang="zh-CN" b="1" dirty="0">
                <a:solidFill>
                  <a:srgbClr val="FF0000"/>
                </a:solidFill>
              </a:rPr>
              <a:t>2* W*H*k scores</a:t>
            </a:r>
          </a:p>
          <a:p>
            <a:pPr marL="0" indent="0">
              <a:buNone/>
            </a:pPr>
            <a:r>
              <a:rPr lang="en-US" altLang="zh-CN" dirty="0"/>
              <a:t>      -&gt;</a:t>
            </a:r>
            <a:r>
              <a:rPr lang="en-US" altLang="zh-CN" b="1" dirty="0">
                <a:solidFill>
                  <a:srgbClr val="FF0000"/>
                </a:solidFill>
              </a:rPr>
              <a:t>4* W*H*k coordinates</a:t>
            </a:r>
          </a:p>
          <a:p>
            <a:pPr marL="0" indent="0">
              <a:buNone/>
            </a:pPr>
            <a:endParaRPr lang="en-US" altLang="zh-CN" dirty="0"/>
          </a:p>
          <a:p>
            <a:endParaRPr lang="en-US" altLang="zh-CN" dirty="0"/>
          </a:p>
        </p:txBody>
      </p:sp>
      <p:sp>
        <p:nvSpPr>
          <p:cNvPr id="3" name="标题 2"/>
          <p:cNvSpPr>
            <a:spLocks noGrp="1"/>
          </p:cNvSpPr>
          <p:nvPr>
            <p:ph type="title"/>
          </p:nvPr>
        </p:nvSpPr>
        <p:spPr>
          <a:xfrm>
            <a:off x="406401" y="1219200"/>
            <a:ext cx="6146799" cy="492443"/>
          </a:xfrm>
        </p:spPr>
        <p:txBody>
          <a:bodyPr/>
          <a:lstStyle/>
          <a:p>
            <a:r>
              <a:rPr lang="en-US" altLang="zh-CN" dirty="0"/>
              <a:t>Faster R-CNN-&gt; RPN</a:t>
            </a:r>
            <a:endParaRPr lang="zh-CN" altLang="en-US" dirty="0"/>
          </a:p>
        </p:txBody>
      </p:sp>
      <p:sp>
        <p:nvSpPr>
          <p:cNvPr id="4" name="文本框 3">
            <a:extLst>
              <a:ext uri="{FF2B5EF4-FFF2-40B4-BE49-F238E27FC236}">
                <a16:creationId xmlns:a16="http://schemas.microsoft.com/office/drawing/2014/main" id="{CDBA3F30-D212-4A33-A6F1-D74B4C8EBBF4}"/>
              </a:ext>
            </a:extLst>
          </p:cNvPr>
          <p:cNvSpPr txBox="1"/>
          <p:nvPr/>
        </p:nvSpPr>
        <p:spPr>
          <a:xfrm>
            <a:off x="5105400" y="5967650"/>
            <a:ext cx="5486400" cy="1107996"/>
          </a:xfrm>
          <a:prstGeom prst="rect">
            <a:avLst/>
          </a:prstGeom>
          <a:noFill/>
        </p:spPr>
        <p:txBody>
          <a:bodyPr wrap="square" rtlCol="0">
            <a:spAutoFit/>
          </a:bodyPr>
          <a:lstStyle/>
          <a:p>
            <a:r>
              <a:rPr lang="zh-CN" altLang="en-US" sz="2400" i="1" dirty="0">
                <a:latin typeface="Arial" panose="020B0604020202020204" pitchFamily="34" charset="0"/>
                <a:cs typeface="Arial" panose="020B0604020202020204" pitchFamily="34" charset="0"/>
              </a:rPr>
              <a:t>输出</a:t>
            </a:r>
            <a:r>
              <a:rPr lang="en-US" altLang="zh-CN" sz="2400" i="1" dirty="0">
                <a:latin typeface="Arial" panose="020B0604020202020204" pitchFamily="34" charset="0"/>
                <a:cs typeface="Arial" panose="020B0604020202020204" pitchFamily="34" charset="0"/>
              </a:rPr>
              <a:t>:</a:t>
            </a:r>
            <a:r>
              <a:rPr lang="zh-CN" altLang="en-US" sz="2400" i="1" dirty="0">
                <a:latin typeface="Arial" panose="020B0604020202020204" pitchFamily="34" charset="0"/>
                <a:cs typeface="Arial" panose="020B0604020202020204" pitchFamily="34" charset="0"/>
              </a:rPr>
              <a:t>每一个</a:t>
            </a:r>
            <a:r>
              <a:rPr lang="en-US" altLang="zh-CN" sz="2400" i="1" dirty="0">
                <a:latin typeface="Arial" panose="020B0604020202020204" pitchFamily="34" charset="0"/>
                <a:cs typeface="Arial" panose="020B0604020202020204" pitchFamily="34" charset="0"/>
              </a:rPr>
              <a:t>anchor</a:t>
            </a:r>
            <a:r>
              <a:rPr lang="zh-CN" altLang="en-US" sz="2400" i="1" dirty="0">
                <a:latin typeface="Arial" panose="020B0604020202020204" pitchFamily="34" charset="0"/>
                <a:cs typeface="Arial" panose="020B0604020202020204" pitchFamily="34" charset="0"/>
              </a:rPr>
              <a:t>输出种类</a:t>
            </a:r>
            <a:r>
              <a:rPr lang="en-US" altLang="zh-CN" sz="2400" i="1" dirty="0">
                <a:latin typeface="Arial" panose="020B0604020202020204" pitchFamily="34" charset="0"/>
                <a:cs typeface="Arial" panose="020B0604020202020204" pitchFamily="34" charset="0"/>
              </a:rPr>
              <a:t>(</a:t>
            </a:r>
            <a:r>
              <a:rPr lang="zh-CN" altLang="en-US" sz="2400" i="1" dirty="0">
                <a:latin typeface="Arial" panose="020B0604020202020204" pitchFamily="34" charset="0"/>
                <a:cs typeface="Arial" panose="020B0604020202020204" pitchFamily="34" charset="0"/>
              </a:rPr>
              <a:t>前景后景</a:t>
            </a:r>
            <a:r>
              <a:rPr lang="en-US" altLang="zh-CN" sz="2400" i="1" dirty="0">
                <a:latin typeface="Arial" panose="020B0604020202020204" pitchFamily="34" charset="0"/>
                <a:cs typeface="Arial" panose="020B0604020202020204" pitchFamily="34" charset="0"/>
              </a:rPr>
              <a:t>)</a:t>
            </a:r>
            <a:r>
              <a:rPr lang="zh-CN" altLang="en-US" sz="2400" i="1" dirty="0">
                <a:latin typeface="Arial" panose="020B0604020202020204" pitchFamily="34" charset="0"/>
                <a:cs typeface="Arial" panose="020B0604020202020204" pitchFamily="34" charset="0"/>
              </a:rPr>
              <a:t>置信度 </a:t>
            </a:r>
            <a:r>
              <a:rPr lang="en-US" altLang="zh-CN" sz="2400" i="1" dirty="0">
                <a:latin typeface="Arial" panose="020B0604020202020204" pitchFamily="34" charset="0"/>
                <a:cs typeface="Arial" panose="020B0604020202020204" pitchFamily="34" charset="0"/>
              </a:rPr>
              <a:t>+ </a:t>
            </a:r>
            <a:r>
              <a:rPr lang="zh-CN" altLang="en-US" sz="2400" i="1" dirty="0">
                <a:latin typeface="Arial" panose="020B0604020202020204" pitchFamily="34" charset="0"/>
                <a:cs typeface="Arial" panose="020B0604020202020204" pitchFamily="34" charset="0"/>
              </a:rPr>
              <a:t>位置偏移量 </a:t>
            </a:r>
            <a:r>
              <a:rPr lang="en-US" altLang="zh-CN" sz="2400" i="1" dirty="0">
                <a:latin typeface="Arial" panose="020B0604020202020204" pitchFamily="34" charset="0"/>
                <a:cs typeface="Arial" panose="020B0604020202020204" pitchFamily="34" charset="0"/>
              </a:rPr>
              <a:t>t2</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27596BD-15BA-48FE-A581-DD111383214B}"/>
              </a:ext>
            </a:extLst>
          </p:cNvPr>
          <p:cNvSpPr>
            <a:spLocks noGrp="1"/>
          </p:cNvSpPr>
          <p:nvPr>
            <p:ph type="body" sz="quarter" idx="13"/>
          </p:nvPr>
        </p:nvSpPr>
        <p:spPr>
          <a:xfrm>
            <a:off x="1371600" y="2057400"/>
            <a:ext cx="3327399" cy="1477328"/>
          </a:xfrm>
        </p:spPr>
        <p:txBody>
          <a:bodyPr/>
          <a:lstStyle/>
          <a:p>
            <a:pPr marL="0" indent="0">
              <a:buNone/>
            </a:pPr>
            <a:r>
              <a:rPr lang="en-US" altLang="zh-CN" dirty="0"/>
              <a:t>foreground-&gt;</a:t>
            </a:r>
          </a:p>
          <a:p>
            <a:pPr marL="0" indent="0">
              <a:buNone/>
            </a:pPr>
            <a:r>
              <a:rPr lang="en-US" altLang="zh-CN" dirty="0"/>
              <a:t>1.The highest </a:t>
            </a:r>
            <a:r>
              <a:rPr lang="en-US" altLang="zh-CN" dirty="0" err="1"/>
              <a:t>IoU</a:t>
            </a:r>
            <a:endParaRPr lang="en-US" altLang="zh-CN" dirty="0"/>
          </a:p>
          <a:p>
            <a:pPr marL="0" indent="0">
              <a:buNone/>
            </a:pPr>
            <a:r>
              <a:rPr lang="en-US" altLang="zh-CN" dirty="0"/>
              <a:t>2.IoU</a:t>
            </a:r>
            <a:r>
              <a:rPr lang="zh-CN" altLang="en-US" dirty="0"/>
              <a:t> </a:t>
            </a:r>
            <a:r>
              <a:rPr lang="en-US" altLang="zh-CN" dirty="0"/>
              <a:t>&gt;</a:t>
            </a:r>
            <a:r>
              <a:rPr lang="zh-CN" altLang="en-US" dirty="0"/>
              <a:t> </a:t>
            </a:r>
            <a:r>
              <a:rPr lang="en-US" altLang="zh-CN" dirty="0"/>
              <a:t>0.7</a:t>
            </a:r>
          </a:p>
          <a:p>
            <a:pPr marL="0" indent="0">
              <a:buNone/>
            </a:pPr>
            <a:endParaRPr lang="zh-CN" altLang="en-US" dirty="0"/>
          </a:p>
        </p:txBody>
      </p:sp>
      <p:sp>
        <p:nvSpPr>
          <p:cNvPr id="3" name="标题 2">
            <a:extLst>
              <a:ext uri="{FF2B5EF4-FFF2-40B4-BE49-F238E27FC236}">
                <a16:creationId xmlns:a16="http://schemas.microsoft.com/office/drawing/2014/main" id="{1D7DDD79-524C-45CE-951A-3AC23DFB6529}"/>
              </a:ext>
            </a:extLst>
          </p:cNvPr>
          <p:cNvSpPr>
            <a:spLocks noGrp="1"/>
          </p:cNvSpPr>
          <p:nvPr>
            <p:ph type="title"/>
          </p:nvPr>
        </p:nvSpPr>
        <p:spPr>
          <a:xfrm>
            <a:off x="406401" y="1219200"/>
            <a:ext cx="8661399" cy="492443"/>
          </a:xfrm>
        </p:spPr>
        <p:txBody>
          <a:bodyPr/>
          <a:lstStyle/>
          <a:p>
            <a:r>
              <a:rPr lang="en-US" altLang="zh-CN" dirty="0"/>
              <a:t>RPN -&gt;anchor-&gt; foreground/background</a:t>
            </a:r>
            <a:endParaRPr lang="zh-CN" altLang="en-US" dirty="0"/>
          </a:p>
        </p:txBody>
      </p:sp>
      <p:sp>
        <p:nvSpPr>
          <p:cNvPr id="4" name="文本占位符 1">
            <a:extLst>
              <a:ext uri="{FF2B5EF4-FFF2-40B4-BE49-F238E27FC236}">
                <a16:creationId xmlns:a16="http://schemas.microsoft.com/office/drawing/2014/main" id="{D6585074-D05B-4E02-B4C2-0E3ECAA84E7B}"/>
              </a:ext>
            </a:extLst>
          </p:cNvPr>
          <p:cNvSpPr txBox="1">
            <a:spLocks/>
          </p:cNvSpPr>
          <p:nvPr/>
        </p:nvSpPr>
        <p:spPr>
          <a:xfrm>
            <a:off x="1371600" y="3499168"/>
            <a:ext cx="4622800" cy="1107996"/>
          </a:xfrm>
          <a:prstGeom prst="rect">
            <a:avLst/>
          </a:prstGeom>
        </p:spPr>
        <p:txBody>
          <a:bodyPr wrap="square" lIns="0" tIns="0" rIns="0" bIns="0">
            <a:spAutoFit/>
          </a:bodyPr>
          <a:lstStyle>
            <a:lvl1pPr marL="457200" indent="-457200">
              <a:buFont typeface="Arial" panose="020B0604020202020204" pitchFamily="34" charset="0"/>
              <a:buChar char="•"/>
              <a:defRPr sz="24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altLang="zh-CN" kern="0" dirty="0"/>
              <a:t>background-&gt;</a:t>
            </a:r>
          </a:p>
          <a:p>
            <a:pPr marL="0" indent="0">
              <a:buFont typeface="Arial" panose="020B0604020202020204" pitchFamily="34" charset="0"/>
              <a:buNone/>
            </a:pPr>
            <a:r>
              <a:rPr lang="en-US" altLang="zh-CN" kern="0" dirty="0"/>
              <a:t>1.IoU</a:t>
            </a:r>
            <a:r>
              <a:rPr lang="zh-CN" altLang="en-US" kern="0" dirty="0"/>
              <a:t> </a:t>
            </a:r>
            <a:r>
              <a:rPr lang="en-US" altLang="zh-CN" kern="0" dirty="0"/>
              <a:t>&lt;</a:t>
            </a:r>
            <a:r>
              <a:rPr lang="zh-CN" altLang="en-US" kern="0" dirty="0"/>
              <a:t> </a:t>
            </a:r>
            <a:r>
              <a:rPr lang="en-US" altLang="zh-CN" kern="0" dirty="0"/>
              <a:t>0.3</a:t>
            </a:r>
          </a:p>
          <a:p>
            <a:pPr marL="0" indent="0">
              <a:buFont typeface="Arial" panose="020B0604020202020204" pitchFamily="34" charset="0"/>
              <a:buNone/>
            </a:pPr>
            <a:endParaRPr lang="zh-CN" altLang="en-US" kern="0" dirty="0"/>
          </a:p>
        </p:txBody>
      </p:sp>
      <p:sp>
        <p:nvSpPr>
          <p:cNvPr id="5" name="文本占位符 1">
            <a:extLst>
              <a:ext uri="{FF2B5EF4-FFF2-40B4-BE49-F238E27FC236}">
                <a16:creationId xmlns:a16="http://schemas.microsoft.com/office/drawing/2014/main" id="{3DF33CD6-BEE3-4E09-B2DE-BD95DBDA5D88}"/>
              </a:ext>
            </a:extLst>
          </p:cNvPr>
          <p:cNvSpPr txBox="1">
            <a:spLocks/>
          </p:cNvSpPr>
          <p:nvPr/>
        </p:nvSpPr>
        <p:spPr>
          <a:xfrm>
            <a:off x="1371600" y="4660107"/>
            <a:ext cx="7696200" cy="1477328"/>
          </a:xfrm>
          <a:prstGeom prst="rect">
            <a:avLst/>
          </a:prstGeom>
        </p:spPr>
        <p:txBody>
          <a:bodyPr wrap="square" lIns="0" tIns="0" rIns="0" bIns="0">
            <a:spAutoFit/>
          </a:bodyPr>
          <a:lstStyle>
            <a:lvl1pPr marL="457200" indent="-457200">
              <a:buFont typeface="Arial" panose="020B0604020202020204" pitchFamily="34" charset="0"/>
              <a:buChar char="•"/>
              <a:defRPr sz="24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Font typeface="Arial" panose="020B0604020202020204" pitchFamily="34" charset="0"/>
              <a:buNone/>
            </a:pPr>
            <a:r>
              <a:rPr lang="en-US" altLang="zh-CN" kern="0" dirty="0"/>
              <a:t>Other anchor-&gt;</a:t>
            </a:r>
          </a:p>
          <a:p>
            <a:pPr marL="0" indent="0">
              <a:buNone/>
            </a:pPr>
            <a:r>
              <a:rPr lang="en-US" altLang="zh-CN" kern="0" dirty="0"/>
              <a:t>do not contribute to the training objective</a:t>
            </a:r>
            <a:r>
              <a:rPr lang="zh-CN" altLang="en-US" kern="0" dirty="0"/>
              <a:t>。</a:t>
            </a:r>
            <a:endParaRPr lang="en-US" altLang="zh-CN" kern="0" dirty="0"/>
          </a:p>
          <a:p>
            <a:pPr marL="0" indent="0">
              <a:buNone/>
            </a:pPr>
            <a:endParaRPr lang="en-US" altLang="zh-CN" kern="0" dirty="0"/>
          </a:p>
          <a:p>
            <a:pPr marL="0" indent="0">
              <a:buNone/>
            </a:pPr>
            <a:r>
              <a:rPr lang="zh-CN" altLang="en-US" dirty="0"/>
              <a:t>前提：覆盖到</a:t>
            </a:r>
            <a:r>
              <a:rPr lang="en-US" altLang="zh-CN" dirty="0"/>
              <a:t>feature map</a:t>
            </a:r>
            <a:r>
              <a:rPr lang="zh-CN" altLang="en-US" dirty="0"/>
              <a:t>边界线上的</a:t>
            </a:r>
            <a:r>
              <a:rPr lang="en-US" altLang="zh-CN" dirty="0"/>
              <a:t>anchor</a:t>
            </a:r>
            <a:r>
              <a:rPr lang="zh-CN" altLang="en-US" dirty="0"/>
              <a:t>不参与训练。</a:t>
            </a:r>
            <a:endParaRPr lang="zh-CN" altLang="en-US" kern="0" dirty="0"/>
          </a:p>
        </p:txBody>
      </p:sp>
    </p:spTree>
    <p:extLst>
      <p:ext uri="{BB962C8B-B14F-4D97-AF65-F5344CB8AC3E}">
        <p14:creationId xmlns:p14="http://schemas.microsoft.com/office/powerpoint/2010/main" val="2090102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168B2B-CC2D-468F-B66C-EA3749575D14}"/>
              </a:ext>
            </a:extLst>
          </p:cNvPr>
          <p:cNvPicPr>
            <a:picLocks noChangeAspect="1"/>
          </p:cNvPicPr>
          <p:nvPr/>
        </p:nvPicPr>
        <p:blipFill>
          <a:blip r:embed="rId2"/>
          <a:stretch>
            <a:fillRect/>
          </a:stretch>
        </p:blipFill>
        <p:spPr>
          <a:xfrm>
            <a:off x="2285998" y="2188647"/>
            <a:ext cx="7739721" cy="1026099"/>
          </a:xfrm>
          <a:prstGeom prst="rect">
            <a:avLst/>
          </a:prstGeom>
        </p:spPr>
      </p:pic>
      <p:sp>
        <p:nvSpPr>
          <p:cNvPr id="3" name="标题 2"/>
          <p:cNvSpPr>
            <a:spLocks noGrp="1"/>
          </p:cNvSpPr>
          <p:nvPr>
            <p:ph type="title"/>
          </p:nvPr>
        </p:nvSpPr>
        <p:spPr>
          <a:xfrm>
            <a:off x="406401" y="1219200"/>
            <a:ext cx="6146799" cy="492443"/>
          </a:xfrm>
        </p:spPr>
        <p:txBody>
          <a:bodyPr/>
          <a:lstStyle/>
          <a:p>
            <a:r>
              <a:rPr lang="en-US" altLang="zh-CN" dirty="0"/>
              <a:t>RPN -&gt;loss function</a:t>
            </a:r>
            <a:endParaRPr lang="zh-CN" altLang="en-US" dirty="0"/>
          </a:p>
        </p:txBody>
      </p:sp>
      <p:sp>
        <p:nvSpPr>
          <p:cNvPr id="7" name="文本占位符 6"/>
          <p:cNvSpPr>
            <a:spLocks noGrp="1"/>
          </p:cNvSpPr>
          <p:nvPr>
            <p:ph type="body" sz="quarter" idx="13"/>
          </p:nvPr>
        </p:nvSpPr>
        <p:spPr>
          <a:xfrm>
            <a:off x="406401" y="1875403"/>
            <a:ext cx="3327399" cy="369332"/>
          </a:xfrm>
        </p:spPr>
        <p:txBody>
          <a:bodyPr/>
          <a:lstStyle/>
          <a:p>
            <a:r>
              <a:rPr lang="en-US" altLang="zh-CN" b="1" dirty="0">
                <a:solidFill>
                  <a:srgbClr val="FF0000"/>
                </a:solidFill>
              </a:rPr>
              <a:t>Union loss function</a:t>
            </a:r>
            <a:endParaRPr lang="zh-CN" altLang="en-US" b="1" dirty="0">
              <a:solidFill>
                <a:srgbClr val="FF0000"/>
              </a:solidFill>
            </a:endParaRPr>
          </a:p>
        </p:txBody>
      </p:sp>
      <p:sp>
        <p:nvSpPr>
          <p:cNvPr id="10" name="文本占位符 6"/>
          <p:cNvSpPr txBox="1"/>
          <p:nvPr/>
        </p:nvSpPr>
        <p:spPr>
          <a:xfrm>
            <a:off x="406401" y="3214746"/>
            <a:ext cx="3327399" cy="369332"/>
          </a:xfrm>
          <a:prstGeom prst="rect">
            <a:avLst/>
          </a:prstGeom>
        </p:spPr>
        <p:txBody>
          <a:bodyPr wrap="square" lIns="0" tIns="0" rIns="0" bIns="0">
            <a:spAutoFit/>
          </a:bodyPr>
          <a:lstStyle>
            <a:lvl1pPr marL="457200" indent="-457200">
              <a:buFont typeface="Arial" panose="020B0604020202020204" pitchFamily="34" charset="0"/>
              <a:buChar char="•"/>
              <a:defRPr sz="24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details</a:t>
            </a:r>
            <a:endParaRPr lang="zh-CN" altLang="en-US" kern="0" dirty="0"/>
          </a:p>
        </p:txBody>
      </p:sp>
      <p:pic>
        <p:nvPicPr>
          <p:cNvPr id="9" name="图片 8"/>
          <p:cNvPicPr>
            <a:picLocks noChangeAspect="1"/>
          </p:cNvPicPr>
          <p:nvPr/>
        </p:nvPicPr>
        <p:blipFill>
          <a:blip r:embed="rId3"/>
          <a:stretch>
            <a:fillRect/>
          </a:stretch>
        </p:blipFill>
        <p:spPr>
          <a:xfrm>
            <a:off x="6705600" y="3356728"/>
            <a:ext cx="3661323" cy="727919"/>
          </a:xfrm>
          <a:prstGeom prst="rect">
            <a:avLst/>
          </a:prstGeom>
        </p:spPr>
      </p:pic>
      <p:pic>
        <p:nvPicPr>
          <p:cNvPr id="11" name="图片 10"/>
          <p:cNvPicPr>
            <a:picLocks noChangeAspect="1"/>
          </p:cNvPicPr>
          <p:nvPr/>
        </p:nvPicPr>
        <p:blipFill>
          <a:blip r:embed="rId4"/>
          <a:stretch>
            <a:fillRect/>
          </a:stretch>
        </p:blipFill>
        <p:spPr>
          <a:xfrm>
            <a:off x="6553200" y="3990591"/>
            <a:ext cx="3714257" cy="727919"/>
          </a:xfrm>
          <a:prstGeom prst="rect">
            <a:avLst/>
          </a:prstGeom>
        </p:spPr>
      </p:pic>
      <p:pic>
        <p:nvPicPr>
          <p:cNvPr id="12" name="图片 11"/>
          <p:cNvPicPr>
            <a:picLocks noChangeAspect="1"/>
          </p:cNvPicPr>
          <p:nvPr/>
        </p:nvPicPr>
        <p:blipFill>
          <a:blip r:embed="rId5"/>
          <a:stretch>
            <a:fillRect/>
          </a:stretch>
        </p:blipFill>
        <p:spPr>
          <a:xfrm>
            <a:off x="6104007" y="4684362"/>
            <a:ext cx="4446963" cy="969109"/>
          </a:xfrm>
          <a:prstGeom prst="rect">
            <a:avLst/>
          </a:prstGeom>
        </p:spPr>
      </p:pic>
      <p:pic>
        <p:nvPicPr>
          <p:cNvPr id="13" name="图片 12"/>
          <p:cNvPicPr>
            <a:picLocks noChangeAspect="1"/>
          </p:cNvPicPr>
          <p:nvPr/>
        </p:nvPicPr>
        <p:blipFill>
          <a:blip r:embed="rId6"/>
          <a:stretch>
            <a:fillRect/>
          </a:stretch>
        </p:blipFill>
        <p:spPr>
          <a:xfrm>
            <a:off x="6824984" y="5554263"/>
            <a:ext cx="3170687" cy="1142130"/>
          </a:xfrm>
          <a:prstGeom prst="rect">
            <a:avLst/>
          </a:prstGeom>
        </p:spPr>
      </p:pic>
      <p:cxnSp>
        <p:nvCxnSpPr>
          <p:cNvPr id="17" name="直接箭头连接符 16"/>
          <p:cNvCxnSpPr>
            <a:cxnSpLocks/>
          </p:cNvCxnSpPr>
          <p:nvPr/>
        </p:nvCxnSpPr>
        <p:spPr>
          <a:xfrm>
            <a:off x="8307661" y="2964492"/>
            <a:ext cx="228600" cy="436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cxnSpLocks/>
          </p:cNvCxnSpPr>
          <p:nvPr/>
        </p:nvCxnSpPr>
        <p:spPr>
          <a:xfrm flipH="1">
            <a:off x="4462101" y="3214746"/>
            <a:ext cx="338499" cy="46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915400" y="4523699"/>
            <a:ext cx="0" cy="321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9975351" y="5422438"/>
            <a:ext cx="0" cy="26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96957D7-EA31-4C64-A76F-B9F8A8227D06}"/>
              </a:ext>
            </a:extLst>
          </p:cNvPr>
          <p:cNvSpPr txBox="1"/>
          <p:nvPr/>
        </p:nvSpPr>
        <p:spPr>
          <a:xfrm>
            <a:off x="8734629" y="1496282"/>
            <a:ext cx="3170687" cy="1015663"/>
          </a:xfrm>
          <a:prstGeom prst="rect">
            <a:avLst/>
          </a:prstGeom>
          <a:noFill/>
        </p:spPr>
        <p:txBody>
          <a:bodyPr wrap="square" rtlCol="0">
            <a:spAutoFit/>
          </a:bodyPr>
          <a:lstStyle/>
          <a:p>
            <a:r>
              <a:rPr lang="en-US" altLang="zh-CN" sz="2000" dirty="0" err="1"/>
              <a:t>t</a:t>
            </a:r>
            <a:r>
              <a:rPr lang="en-US" altLang="zh-CN" sz="2000" baseline="-25000" dirty="0" err="1"/>
              <a:t>i</a:t>
            </a:r>
            <a:r>
              <a:rPr lang="zh-CN" altLang="en-US" sz="2000" dirty="0"/>
              <a:t>：</a:t>
            </a:r>
            <a:r>
              <a:rPr lang="en-US" altLang="zh-CN" sz="2000" dirty="0"/>
              <a:t>anchor</a:t>
            </a:r>
          </a:p>
          <a:p>
            <a:r>
              <a:rPr lang="en-US" altLang="zh-CN" sz="2000" dirty="0" err="1"/>
              <a:t>ti</a:t>
            </a:r>
            <a:r>
              <a:rPr lang="zh-CN" altLang="en-US" sz="2000" dirty="0"/>
              <a:t>*：</a:t>
            </a:r>
            <a:r>
              <a:rPr lang="en-US" altLang="zh-CN" sz="2000" dirty="0"/>
              <a:t>GT</a:t>
            </a:r>
          </a:p>
          <a:p>
            <a:endParaRPr lang="zh-CN" altLang="en-US" sz="2000" dirty="0"/>
          </a:p>
        </p:txBody>
      </p:sp>
      <p:cxnSp>
        <p:nvCxnSpPr>
          <p:cNvPr id="18" name="直接箭头连接符 17">
            <a:extLst>
              <a:ext uri="{FF2B5EF4-FFF2-40B4-BE49-F238E27FC236}">
                <a16:creationId xmlns:a16="http://schemas.microsoft.com/office/drawing/2014/main" id="{73DA5538-0111-4787-87A6-294D225B5D7B}"/>
              </a:ext>
            </a:extLst>
          </p:cNvPr>
          <p:cNvCxnSpPr/>
          <p:nvPr/>
        </p:nvCxnSpPr>
        <p:spPr>
          <a:xfrm>
            <a:off x="8900160" y="3923984"/>
            <a:ext cx="0" cy="321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AE279DB-D75C-4FA0-8296-48592573776D}"/>
              </a:ext>
            </a:extLst>
          </p:cNvPr>
          <p:cNvSpPr txBox="1"/>
          <p:nvPr/>
        </p:nvSpPr>
        <p:spPr>
          <a:xfrm>
            <a:off x="3657600" y="3779180"/>
            <a:ext cx="1809838" cy="461665"/>
          </a:xfrm>
          <a:prstGeom prst="rect">
            <a:avLst/>
          </a:prstGeom>
          <a:noFill/>
        </p:spPr>
        <p:txBody>
          <a:bodyPr wrap="square" rtlCol="0">
            <a:spAutoFit/>
          </a:bodyPr>
          <a:lstStyle/>
          <a:p>
            <a:r>
              <a:rPr lang="en-US" altLang="zh-CN" sz="2400" dirty="0"/>
              <a:t>Log</a:t>
            </a:r>
            <a:r>
              <a:rPr lang="zh-CN" altLang="en-US" sz="2400" dirty="0"/>
              <a:t> </a:t>
            </a:r>
            <a:r>
              <a:rPr lang="en-US" altLang="zh-CN" sz="2400" dirty="0"/>
              <a:t>loss</a:t>
            </a:r>
            <a:endParaRPr lang="zh-CN" altLang="en-US" sz="2400" dirty="0"/>
          </a:p>
        </p:txBody>
      </p:sp>
      <p:sp>
        <p:nvSpPr>
          <p:cNvPr id="15" name="文本框 14">
            <a:extLst>
              <a:ext uri="{FF2B5EF4-FFF2-40B4-BE49-F238E27FC236}">
                <a16:creationId xmlns:a16="http://schemas.microsoft.com/office/drawing/2014/main" id="{FDDA9F3B-D054-40D0-A62C-2617D001FC90}"/>
              </a:ext>
            </a:extLst>
          </p:cNvPr>
          <p:cNvSpPr txBox="1"/>
          <p:nvPr/>
        </p:nvSpPr>
        <p:spPr>
          <a:xfrm>
            <a:off x="3733800" y="4992469"/>
            <a:ext cx="2542152" cy="646331"/>
          </a:xfrm>
          <a:prstGeom prst="rect">
            <a:avLst/>
          </a:prstGeom>
          <a:noFill/>
        </p:spPr>
        <p:txBody>
          <a:bodyPr wrap="square" rtlCol="0">
            <a:spAutoFit/>
          </a:bodyPr>
          <a:lstStyle/>
          <a:p>
            <a:r>
              <a:rPr lang="en-US" altLang="zh-CN" dirty="0"/>
              <a:t>Smooth</a:t>
            </a:r>
            <a:r>
              <a:rPr lang="zh-CN" altLang="en-US" dirty="0"/>
              <a:t>：鲁棒性函数</a:t>
            </a:r>
            <a:endParaRPr lang="en-US" altLang="zh-CN" dirty="0"/>
          </a:p>
          <a:p>
            <a:endParaRPr lang="zh-CN" altLang="en-US" dirty="0"/>
          </a:p>
        </p:txBody>
      </p:sp>
      <p:sp>
        <p:nvSpPr>
          <p:cNvPr id="16" name="箭头: 左 15">
            <a:extLst>
              <a:ext uri="{FF2B5EF4-FFF2-40B4-BE49-F238E27FC236}">
                <a16:creationId xmlns:a16="http://schemas.microsoft.com/office/drawing/2014/main" id="{04DA0CBA-B263-4C84-96C4-B823F78CDEEF}"/>
              </a:ext>
            </a:extLst>
          </p:cNvPr>
          <p:cNvSpPr/>
          <p:nvPr/>
        </p:nvSpPr>
        <p:spPr>
          <a:xfrm>
            <a:off x="6087994" y="5097001"/>
            <a:ext cx="296464" cy="1764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上 19">
            <a:extLst>
              <a:ext uri="{FF2B5EF4-FFF2-40B4-BE49-F238E27FC236}">
                <a16:creationId xmlns:a16="http://schemas.microsoft.com/office/drawing/2014/main" id="{328FAF94-FD7A-46F5-9B60-FD58F1EE890F}"/>
              </a:ext>
            </a:extLst>
          </p:cNvPr>
          <p:cNvSpPr/>
          <p:nvPr/>
        </p:nvSpPr>
        <p:spPr>
          <a:xfrm>
            <a:off x="9372600" y="2156031"/>
            <a:ext cx="152400" cy="2657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1076958"/>
            <a:ext cx="2835275" cy="513080"/>
          </a:xfrm>
          <a:prstGeom prst="rect">
            <a:avLst/>
          </a:prstGeom>
        </p:spPr>
        <p:txBody>
          <a:bodyPr vert="horz" wrap="square" lIns="0" tIns="12700" rIns="0" bIns="0" rtlCol="0">
            <a:spAutoFit/>
          </a:bodyPr>
          <a:lstStyle/>
          <a:p>
            <a:pPr marL="12700">
              <a:lnSpc>
                <a:spcPct val="100000"/>
              </a:lnSpc>
              <a:spcBef>
                <a:spcPts val="100"/>
              </a:spcBef>
            </a:pPr>
            <a:r>
              <a:rPr sz="3200" spc="-90" dirty="0">
                <a:latin typeface="微软雅黑" panose="020B0503020204020204" charset="-122"/>
                <a:cs typeface="微软雅黑" panose="020B0503020204020204" charset="-122"/>
              </a:rPr>
              <a:t>Task</a:t>
            </a:r>
            <a:r>
              <a:rPr sz="3200" spc="-70" dirty="0">
                <a:latin typeface="微软雅黑" panose="020B0503020204020204" charset="-122"/>
                <a:cs typeface="微软雅黑" panose="020B0503020204020204" charset="-122"/>
              </a:rPr>
              <a:t> </a:t>
            </a:r>
            <a:r>
              <a:rPr sz="3200" spc="-5" dirty="0">
                <a:latin typeface="微软雅黑" panose="020B0503020204020204" charset="-122"/>
                <a:cs typeface="微软雅黑" panose="020B0503020204020204" charset="-122"/>
              </a:rPr>
              <a:t>definition</a:t>
            </a:r>
            <a:endParaRPr sz="3200" dirty="0">
              <a:latin typeface="微软雅黑" panose="020B0503020204020204" charset="-122"/>
              <a:cs typeface="微软雅黑" panose="020B0503020204020204" charset="-122"/>
            </a:endParaRPr>
          </a:p>
        </p:txBody>
      </p:sp>
      <p:sp>
        <p:nvSpPr>
          <p:cNvPr id="4" name="object 4"/>
          <p:cNvSpPr/>
          <p:nvPr/>
        </p:nvSpPr>
        <p:spPr>
          <a:xfrm>
            <a:off x="1725167" y="1778507"/>
            <a:ext cx="3870959" cy="207873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422135" y="1778507"/>
            <a:ext cx="3874008" cy="209092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725167" y="4302252"/>
            <a:ext cx="3870959" cy="209702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422135" y="4302252"/>
            <a:ext cx="3883152" cy="2090927"/>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2640383" y="3902456"/>
            <a:ext cx="20199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Image</a:t>
            </a:r>
            <a:r>
              <a:rPr sz="1800" spc="-40" dirty="0">
                <a:latin typeface="Arial" panose="020B0604020202020204"/>
                <a:cs typeface="Arial" panose="020B0604020202020204"/>
              </a:rPr>
              <a:t> </a:t>
            </a:r>
            <a:r>
              <a:rPr sz="1800" spc="-5" dirty="0">
                <a:latin typeface="Arial" panose="020B0604020202020204"/>
                <a:cs typeface="Arial" panose="020B0604020202020204"/>
              </a:rPr>
              <a:t>classification</a:t>
            </a:r>
            <a:endParaRPr sz="1800">
              <a:latin typeface="Arial" panose="020B0604020202020204"/>
              <a:cs typeface="Arial" panose="020B0604020202020204"/>
            </a:endParaRPr>
          </a:p>
        </p:txBody>
      </p:sp>
      <p:sp>
        <p:nvSpPr>
          <p:cNvPr id="9" name="object 9"/>
          <p:cNvSpPr txBox="1"/>
          <p:nvPr/>
        </p:nvSpPr>
        <p:spPr>
          <a:xfrm>
            <a:off x="7512022" y="3902456"/>
            <a:ext cx="1677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Object</a:t>
            </a:r>
            <a:r>
              <a:rPr sz="1800" spc="-60" dirty="0">
                <a:latin typeface="Arial" panose="020B0604020202020204"/>
                <a:cs typeface="Arial" panose="020B0604020202020204"/>
              </a:rPr>
              <a:t> </a:t>
            </a:r>
            <a:r>
              <a:rPr sz="1800" spc="-5" dirty="0">
                <a:latin typeface="Arial" panose="020B0604020202020204"/>
                <a:cs typeface="Arial" panose="020B0604020202020204"/>
              </a:rPr>
              <a:t>detection</a:t>
            </a:r>
            <a:endParaRPr sz="1800">
              <a:latin typeface="Arial" panose="020B0604020202020204"/>
              <a:cs typeface="Arial" panose="020B0604020202020204"/>
            </a:endParaRPr>
          </a:p>
        </p:txBody>
      </p:sp>
      <p:sp>
        <p:nvSpPr>
          <p:cNvPr id="10" name="object 10"/>
          <p:cNvSpPr txBox="1"/>
          <p:nvPr/>
        </p:nvSpPr>
        <p:spPr>
          <a:xfrm>
            <a:off x="2441610" y="6432296"/>
            <a:ext cx="2413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Semantic</a:t>
            </a:r>
            <a:r>
              <a:rPr sz="1800" spc="-55" dirty="0">
                <a:latin typeface="Arial" panose="020B0604020202020204"/>
                <a:cs typeface="Arial" panose="020B0604020202020204"/>
              </a:rPr>
              <a:t> </a:t>
            </a:r>
            <a:r>
              <a:rPr sz="1800" spc="-5" dirty="0">
                <a:latin typeface="Arial" panose="020B0604020202020204"/>
                <a:cs typeface="Arial" panose="020B0604020202020204"/>
              </a:rPr>
              <a:t>segmentation</a:t>
            </a:r>
            <a:endParaRPr sz="1800">
              <a:latin typeface="Arial" panose="020B0604020202020204"/>
              <a:cs typeface="Arial" panose="020B0604020202020204"/>
            </a:endParaRPr>
          </a:p>
        </p:txBody>
      </p:sp>
      <p:sp>
        <p:nvSpPr>
          <p:cNvPr id="11" name="object 11"/>
          <p:cNvSpPr txBox="1"/>
          <p:nvPr/>
        </p:nvSpPr>
        <p:spPr>
          <a:xfrm>
            <a:off x="7185008" y="6432296"/>
            <a:ext cx="23247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Instance</a:t>
            </a:r>
            <a:r>
              <a:rPr sz="1800" spc="-55" dirty="0">
                <a:latin typeface="Arial" panose="020B0604020202020204"/>
                <a:cs typeface="Arial" panose="020B0604020202020204"/>
              </a:rPr>
              <a:t> </a:t>
            </a:r>
            <a:r>
              <a:rPr sz="1800" spc="-5" dirty="0">
                <a:latin typeface="Arial" panose="020B0604020202020204"/>
                <a:cs typeface="Arial" panose="020B0604020202020204"/>
              </a:rPr>
              <a:t>segmentation</a:t>
            </a:r>
            <a:endParaRPr sz="1800">
              <a:latin typeface="Arial" panose="020B0604020202020204"/>
              <a:cs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791208" y="1201039"/>
            <a:ext cx="7162800" cy="492443"/>
          </a:xfrm>
          <a:prstGeom prst="rect">
            <a:avLst/>
          </a:prstGeom>
        </p:spPr>
        <p:txBody>
          <a:bodyPr wrap="square" lIns="0" tIns="0" rIns="0" bIns="0">
            <a:spAutoFit/>
          </a:bodyPr>
          <a:lstStyle>
            <a:lvl1pPr>
              <a:defRPr sz="3200" b="0" i="0">
                <a:solidFill>
                  <a:schemeClr val="tx1"/>
                </a:solidFill>
                <a:latin typeface="微软雅黑" panose="020B0503020204020204" charset="-122"/>
                <a:ea typeface="+mj-ea"/>
                <a:cs typeface="微软雅黑" panose="020B0503020204020204" charset="-122"/>
              </a:defRPr>
            </a:lvl1pPr>
          </a:lstStyle>
          <a:p>
            <a:r>
              <a:rPr lang="en-US" altLang="zh-CN" dirty="0"/>
              <a:t>Faster R-CNN</a:t>
            </a:r>
            <a:r>
              <a:rPr lang="zh-CN" altLang="en-US" dirty="0"/>
              <a:t> </a:t>
            </a:r>
            <a:r>
              <a:rPr lang="en-US" altLang="zh-CN" dirty="0"/>
              <a:t>vs Fast R-CNN</a:t>
            </a:r>
            <a:endParaRPr lang="zh-CN" altLang="en-US" kern="0" dirty="0"/>
          </a:p>
        </p:txBody>
      </p:sp>
      <p:sp>
        <p:nvSpPr>
          <p:cNvPr id="9" name="文本框 8"/>
          <p:cNvSpPr txBox="1"/>
          <p:nvPr/>
        </p:nvSpPr>
        <p:spPr>
          <a:xfrm>
            <a:off x="801368" y="2667000"/>
            <a:ext cx="9790432"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使用</a:t>
            </a:r>
            <a:r>
              <a:rPr lang="en-US" altLang="zh-CN" sz="2400" b="1" dirty="0">
                <a:solidFill>
                  <a:srgbClr val="FF0000"/>
                </a:solidFill>
                <a:latin typeface="Arial" panose="020B0604020202020204" pitchFamily="34" charset="0"/>
                <a:cs typeface="Arial" panose="020B0604020202020204" pitchFamily="34" charset="0"/>
              </a:rPr>
              <a:t>RPN</a:t>
            </a:r>
            <a:r>
              <a:rPr lang="en-US" altLang="zh-CN" sz="2400" dirty="0"/>
              <a:t>(Region Proposal Network)</a:t>
            </a:r>
            <a:r>
              <a:rPr lang="zh-CN" altLang="en-US" sz="2400" dirty="0"/>
              <a:t>代替原来的</a:t>
            </a:r>
            <a:r>
              <a:rPr lang="en-US" altLang="zh-CN" sz="2400" dirty="0"/>
              <a:t>Selective Search</a:t>
            </a:r>
            <a:r>
              <a:rPr lang="zh-CN" altLang="en-US" sz="2400" dirty="0"/>
              <a:t>方法产生建议窗口。</a:t>
            </a:r>
            <a:endParaRPr lang="en-US" altLang="zh-CN"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en-US" altLang="zh-CN" sz="2400" dirty="0"/>
              <a:t>Train</a:t>
            </a:r>
            <a:r>
              <a:rPr lang="zh-CN" altLang="en-US" sz="2400" dirty="0"/>
              <a:t> </a:t>
            </a:r>
            <a:r>
              <a:rPr lang="en-US" altLang="zh-CN" sz="2400" dirty="0"/>
              <a:t>stage</a:t>
            </a:r>
            <a:r>
              <a:rPr lang="zh-CN" altLang="en-US" sz="2400" dirty="0"/>
              <a:t>：</a:t>
            </a:r>
            <a:endParaRPr lang="en-US" altLang="zh-CN" sz="2400" dirty="0"/>
          </a:p>
          <a:p>
            <a:r>
              <a:rPr lang="zh-CN" altLang="en-US" sz="2400" dirty="0"/>
              <a:t>    输出约</a:t>
            </a:r>
            <a:r>
              <a:rPr lang="en-US" altLang="zh-CN" sz="2400" dirty="0"/>
              <a:t>2000</a:t>
            </a:r>
            <a:r>
              <a:rPr lang="zh-CN" altLang="en-US" sz="2400" dirty="0"/>
              <a:t>个</a:t>
            </a:r>
            <a:r>
              <a:rPr lang="en-US" altLang="zh-CN" sz="2400" dirty="0"/>
              <a:t>proposal</a:t>
            </a:r>
            <a:r>
              <a:rPr lang="zh-CN" altLang="en-US" sz="2400" dirty="0"/>
              <a:t>。</a:t>
            </a:r>
            <a:endParaRPr lang="en-US" altLang="zh-CN" sz="2400" dirty="0"/>
          </a:p>
          <a:p>
            <a:r>
              <a:rPr lang="en-US" altLang="zh-CN" sz="2400" dirty="0"/>
              <a:t>    </a:t>
            </a:r>
            <a:r>
              <a:rPr lang="zh-CN" altLang="en-US" sz="2400" dirty="0"/>
              <a:t>但只会抽取其中</a:t>
            </a:r>
            <a:r>
              <a:rPr lang="en-US" altLang="zh-CN" sz="2400" b="1" dirty="0">
                <a:solidFill>
                  <a:srgbClr val="FF0000"/>
                </a:solidFill>
              </a:rPr>
              <a:t>256</a:t>
            </a:r>
            <a:r>
              <a:rPr lang="zh-CN" altLang="en-US" sz="2400" dirty="0"/>
              <a:t>个</a:t>
            </a:r>
            <a:r>
              <a:rPr lang="en-US" altLang="zh-CN" sz="2400" dirty="0"/>
              <a:t>proposal</a:t>
            </a:r>
            <a:r>
              <a:rPr lang="zh-CN" altLang="en-US" sz="2400" dirty="0"/>
              <a:t>来训练</a:t>
            </a:r>
            <a:r>
              <a:rPr lang="en-US" altLang="zh-CN" sz="2400" dirty="0"/>
              <a:t>RPN</a:t>
            </a:r>
            <a:r>
              <a:rPr lang="zh-CN" altLang="en-US" sz="2400" dirty="0"/>
              <a:t>的</a:t>
            </a:r>
            <a:r>
              <a:rPr lang="en-US" altLang="zh-CN" sz="2400" dirty="0" err="1"/>
              <a:t>cls+reg</a:t>
            </a:r>
            <a:r>
              <a:rPr lang="zh-CN" altLang="en-US" sz="2400" dirty="0"/>
              <a:t>结构，速度更</a:t>
            </a:r>
            <a:r>
              <a:rPr lang="zh-CN" altLang="en-US" sz="2400" b="1" dirty="0">
                <a:solidFill>
                  <a:srgbClr val="FF0000"/>
                </a:solidFill>
              </a:rPr>
              <a:t>快</a:t>
            </a:r>
            <a:r>
              <a:rPr lang="zh-CN" altLang="en-US" sz="240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1171133"/>
            <a:ext cx="9598662" cy="505267"/>
          </a:xfrm>
          <a:prstGeom prst="rect">
            <a:avLst/>
          </a:prstGeom>
        </p:spPr>
        <p:txBody>
          <a:bodyPr vert="horz" wrap="square" lIns="0" tIns="12700" rIns="0" bIns="0" rtlCol="0">
            <a:spAutoFit/>
          </a:bodyPr>
          <a:lstStyle/>
          <a:p>
            <a:pPr marL="12700">
              <a:lnSpc>
                <a:spcPct val="100000"/>
              </a:lnSpc>
              <a:spcBef>
                <a:spcPts val="100"/>
              </a:spcBef>
            </a:pPr>
            <a:r>
              <a:rPr lang="en-US" spc="-100" dirty="0"/>
              <a:t>RCNN</a:t>
            </a:r>
            <a:r>
              <a:rPr lang="zh-CN" altLang="en-US" spc="-100" dirty="0"/>
              <a:t>、</a:t>
            </a:r>
            <a:r>
              <a:rPr lang="en-US" altLang="zh-CN" spc="-100" dirty="0"/>
              <a:t>SPP-Net</a:t>
            </a:r>
            <a:r>
              <a:rPr lang="zh-CN" altLang="en-US" spc="-100" dirty="0"/>
              <a:t>、</a:t>
            </a:r>
            <a:r>
              <a:rPr lang="en-US" altLang="zh-CN" spc="-100" dirty="0"/>
              <a:t>Fast-RCNN</a:t>
            </a:r>
            <a:r>
              <a:rPr lang="zh-CN" altLang="en-US" spc="-100" dirty="0"/>
              <a:t>、</a:t>
            </a:r>
            <a:r>
              <a:rPr lang="en-US" altLang="zh-CN" spc="-100" dirty="0"/>
              <a:t> Faster-RCNN</a:t>
            </a:r>
            <a:r>
              <a:rPr lang="zh-CN" altLang="en-US" spc="-100" dirty="0"/>
              <a:t>对比</a:t>
            </a:r>
            <a:endParaRPr dirty="0"/>
          </a:p>
        </p:txBody>
      </p:sp>
      <p:sp>
        <p:nvSpPr>
          <p:cNvPr id="2" name="文本框 1">
            <a:extLst>
              <a:ext uri="{FF2B5EF4-FFF2-40B4-BE49-F238E27FC236}">
                <a16:creationId xmlns:a16="http://schemas.microsoft.com/office/drawing/2014/main" id="{3345D4B1-B9EB-49A9-AFA5-04CFA9B26D48}"/>
              </a:ext>
            </a:extLst>
          </p:cNvPr>
          <p:cNvSpPr txBox="1"/>
          <p:nvPr/>
        </p:nvSpPr>
        <p:spPr>
          <a:xfrm>
            <a:off x="9067800" y="2754868"/>
            <a:ext cx="914400" cy="369332"/>
          </a:xfrm>
          <a:prstGeom prst="rect">
            <a:avLst/>
          </a:prstGeom>
          <a:noFill/>
        </p:spPr>
        <p:txBody>
          <a:bodyPr wrap="square" rtlCol="0">
            <a:spAutoFit/>
          </a:bodyPr>
          <a:lstStyle/>
          <a:p>
            <a:r>
              <a:rPr lang="en-US" altLang="zh-CN" dirty="0"/>
              <a:t>RPN</a:t>
            </a:r>
            <a:endParaRPr lang="zh-CN" altLang="en-US" dirty="0"/>
          </a:p>
        </p:txBody>
      </p:sp>
      <p:grpSp>
        <p:nvGrpSpPr>
          <p:cNvPr id="8" name="组合 7">
            <a:extLst>
              <a:ext uri="{FF2B5EF4-FFF2-40B4-BE49-F238E27FC236}">
                <a16:creationId xmlns:a16="http://schemas.microsoft.com/office/drawing/2014/main" id="{E03D96CC-6C64-4CB6-B0C6-AE61717CDE70}"/>
              </a:ext>
            </a:extLst>
          </p:cNvPr>
          <p:cNvGrpSpPr/>
          <p:nvPr/>
        </p:nvGrpSpPr>
        <p:grpSpPr>
          <a:xfrm>
            <a:off x="914400" y="2514600"/>
            <a:ext cx="10037380" cy="2286000"/>
            <a:chOff x="914400" y="2514600"/>
            <a:chExt cx="10037380" cy="2286000"/>
          </a:xfrm>
        </p:grpSpPr>
        <p:pic>
          <p:nvPicPr>
            <p:cNvPr id="6" name="图片 5">
              <a:extLst>
                <a:ext uri="{FF2B5EF4-FFF2-40B4-BE49-F238E27FC236}">
                  <a16:creationId xmlns:a16="http://schemas.microsoft.com/office/drawing/2014/main" id="{19C4737B-E1FE-4853-BCF3-1443728B2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14600"/>
              <a:ext cx="10037380" cy="2286000"/>
            </a:xfrm>
            <a:prstGeom prst="rect">
              <a:avLst/>
            </a:prstGeom>
          </p:spPr>
        </p:pic>
        <p:sp>
          <p:nvSpPr>
            <p:cNvPr id="7" name="文本框 6">
              <a:extLst>
                <a:ext uri="{FF2B5EF4-FFF2-40B4-BE49-F238E27FC236}">
                  <a16:creationId xmlns:a16="http://schemas.microsoft.com/office/drawing/2014/main" id="{43E04AD9-14BC-495B-A2E6-CD34A5054537}"/>
                </a:ext>
              </a:extLst>
            </p:cNvPr>
            <p:cNvSpPr txBox="1"/>
            <p:nvPr/>
          </p:nvSpPr>
          <p:spPr>
            <a:xfrm>
              <a:off x="9067800" y="3352800"/>
              <a:ext cx="914400" cy="369332"/>
            </a:xfrm>
            <a:prstGeom prst="rect">
              <a:avLst/>
            </a:prstGeom>
            <a:noFill/>
          </p:spPr>
          <p:txBody>
            <a:bodyPr wrap="square" rtlCol="0">
              <a:spAutoFit/>
            </a:bodyPr>
            <a:lstStyle/>
            <a:p>
              <a:r>
                <a:rPr lang="en-US" altLang="zh-CN" dirty="0"/>
                <a:t>RPN</a:t>
              </a:r>
              <a:endParaRPr lang="zh-CN" altLang="en-US"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C960DC1-90DF-4740-BA64-5B04F6A94075}"/>
              </a:ext>
            </a:extLst>
          </p:cNvPr>
          <p:cNvSpPr>
            <a:spLocks noGrp="1"/>
          </p:cNvSpPr>
          <p:nvPr>
            <p:ph type="title"/>
          </p:nvPr>
        </p:nvSpPr>
        <p:spPr>
          <a:xfrm>
            <a:off x="698500" y="1219200"/>
            <a:ext cx="10185399" cy="492443"/>
          </a:xfrm>
        </p:spPr>
        <p:txBody>
          <a:bodyPr/>
          <a:lstStyle/>
          <a:p>
            <a:r>
              <a:rPr lang="en-US" altLang="zh-CN" spc="-100" dirty="0"/>
              <a:t>RCNN</a:t>
            </a:r>
            <a:r>
              <a:rPr lang="zh-CN" altLang="en-US" spc="-100" dirty="0"/>
              <a:t>、</a:t>
            </a:r>
            <a:r>
              <a:rPr lang="en-US" altLang="zh-CN" spc="-100" dirty="0"/>
              <a:t>SPP-Net</a:t>
            </a:r>
            <a:r>
              <a:rPr lang="zh-CN" altLang="en-US" spc="-100" dirty="0"/>
              <a:t>、</a:t>
            </a:r>
            <a:r>
              <a:rPr lang="en-US" altLang="zh-CN" spc="-100" dirty="0"/>
              <a:t>Fast-RCNN</a:t>
            </a:r>
            <a:r>
              <a:rPr lang="zh-CN" altLang="en-US" spc="-100" dirty="0"/>
              <a:t>、</a:t>
            </a:r>
            <a:r>
              <a:rPr lang="en-US" altLang="zh-CN" spc="-100" dirty="0"/>
              <a:t> Faster-RCNN</a:t>
            </a:r>
            <a:r>
              <a:rPr lang="zh-CN" altLang="en-US" spc="-100" dirty="0"/>
              <a:t>总结</a:t>
            </a:r>
            <a:endParaRPr lang="zh-CN" altLang="en-US" dirty="0"/>
          </a:p>
        </p:txBody>
      </p:sp>
      <p:graphicFrame>
        <p:nvGraphicFramePr>
          <p:cNvPr id="4" name="表格 6">
            <a:extLst>
              <a:ext uri="{FF2B5EF4-FFF2-40B4-BE49-F238E27FC236}">
                <a16:creationId xmlns:a16="http://schemas.microsoft.com/office/drawing/2014/main" id="{EFC28DB2-3662-4EB5-AF52-B96D23D14B96}"/>
              </a:ext>
            </a:extLst>
          </p:cNvPr>
          <p:cNvGraphicFramePr>
            <a:graphicFrameLocks noGrp="1"/>
          </p:cNvGraphicFramePr>
          <p:nvPr>
            <p:extLst>
              <p:ext uri="{D42A27DB-BD31-4B8C-83A1-F6EECF244321}">
                <p14:modId xmlns:p14="http://schemas.microsoft.com/office/powerpoint/2010/main" val="1537801234"/>
              </p:ext>
            </p:extLst>
          </p:nvPr>
        </p:nvGraphicFramePr>
        <p:xfrm>
          <a:off x="533400" y="2438400"/>
          <a:ext cx="10515601" cy="1371600"/>
        </p:xfrm>
        <a:graphic>
          <a:graphicData uri="http://schemas.openxmlformats.org/drawingml/2006/table">
            <a:tbl>
              <a:tblPr firstRow="1" bandRow="1">
                <a:tableStyleId>{5C22544A-7EE6-4342-B048-85BDC9FD1C3A}</a:tableStyleId>
              </a:tblPr>
              <a:tblGrid>
                <a:gridCol w="2647431">
                  <a:extLst>
                    <a:ext uri="{9D8B030D-6E8A-4147-A177-3AD203B41FA5}">
                      <a16:colId xmlns:a16="http://schemas.microsoft.com/office/drawing/2014/main" val="3381816714"/>
                    </a:ext>
                  </a:extLst>
                </a:gridCol>
                <a:gridCol w="2647431">
                  <a:extLst>
                    <a:ext uri="{9D8B030D-6E8A-4147-A177-3AD203B41FA5}">
                      <a16:colId xmlns:a16="http://schemas.microsoft.com/office/drawing/2014/main" val="1153877162"/>
                    </a:ext>
                  </a:extLst>
                </a:gridCol>
                <a:gridCol w="2647431">
                  <a:extLst>
                    <a:ext uri="{9D8B030D-6E8A-4147-A177-3AD203B41FA5}">
                      <a16:colId xmlns:a16="http://schemas.microsoft.com/office/drawing/2014/main" val="105792163"/>
                    </a:ext>
                  </a:extLst>
                </a:gridCol>
                <a:gridCol w="2573308">
                  <a:extLst>
                    <a:ext uri="{9D8B030D-6E8A-4147-A177-3AD203B41FA5}">
                      <a16:colId xmlns:a16="http://schemas.microsoft.com/office/drawing/2014/main" val="591775571"/>
                    </a:ext>
                  </a:extLst>
                </a:gridCol>
              </a:tblGrid>
              <a:tr h="48985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dirty="0">
                          <a:sym typeface="+mn-ea"/>
                        </a:rPr>
                        <a:t>R-CNN</a:t>
                      </a:r>
                      <a:endParaRPr lang="en-US" altLang="zh-CN" sz="2400" dirty="0">
                        <a:sym typeface="+mn-ea"/>
                      </a:endParaRPr>
                    </a:p>
                  </a:txBody>
                  <a:tcPr/>
                </a:tc>
                <a:tc>
                  <a:txBody>
                    <a:bodyPr/>
                    <a:lstStyle/>
                    <a:p>
                      <a:pPr algn="ctr"/>
                      <a:r>
                        <a:rPr lang="zh-CN" altLang="en-US" sz="2400" dirty="0"/>
                        <a:t>SPP-net</a:t>
                      </a:r>
                    </a:p>
                  </a:txBody>
                  <a:tcPr/>
                </a:tc>
                <a:tc>
                  <a:txBody>
                    <a:bodyPr/>
                    <a:lstStyle/>
                    <a:p>
                      <a:pPr algn="ctr"/>
                      <a:r>
                        <a:rPr lang="zh-CN" altLang="en-US" sz="2400" dirty="0"/>
                        <a:t>Fast R-CNN</a:t>
                      </a:r>
                    </a:p>
                  </a:txBody>
                  <a:tcPr/>
                </a:tc>
                <a:tc>
                  <a:txBody>
                    <a:bodyPr/>
                    <a:lstStyle/>
                    <a:p>
                      <a:pPr algn="ctr"/>
                      <a:r>
                        <a:rPr lang="en-US" altLang="zh-CN" sz="2400" dirty="0"/>
                        <a:t>Faster</a:t>
                      </a:r>
                      <a:r>
                        <a:rPr lang="zh-CN" altLang="en-US" sz="2400" dirty="0"/>
                        <a:t> R-CNN</a:t>
                      </a:r>
                    </a:p>
                  </a:txBody>
                  <a:tcPr/>
                </a:tc>
                <a:extLst>
                  <a:ext uri="{0D108BD9-81ED-4DB2-BD59-A6C34878D82A}">
                    <a16:rowId xmlns:a16="http://schemas.microsoft.com/office/drawing/2014/main" val="2180524437"/>
                  </a:ext>
                </a:extLst>
              </a:tr>
              <a:tr h="881743">
                <a:tc>
                  <a:txBody>
                    <a:bodyPr/>
                    <a:lstStyle/>
                    <a:p>
                      <a:pPr algn="ctr"/>
                      <a:r>
                        <a:rPr lang="zh-CN" altLang="en-US" sz="2400" dirty="0">
                          <a:sym typeface="+mn-ea"/>
                        </a:rPr>
                        <a:t>Selective Search + CNN + </a:t>
                      </a:r>
                      <a:r>
                        <a:rPr lang="zh-CN" altLang="en-US" sz="2400" b="1" dirty="0">
                          <a:solidFill>
                            <a:srgbClr val="FF0000"/>
                          </a:solidFill>
                          <a:latin typeface="+mn-lt"/>
                          <a:ea typeface="+mn-ea"/>
                          <a:cs typeface="+mn-cs"/>
                          <a:sym typeface="+mn-ea"/>
                        </a:rPr>
                        <a:t>SVM</a:t>
                      </a:r>
                      <a:endParaRPr lang="zh-CN" altLang="en-US" sz="2400" b="1" dirty="0">
                        <a:solidFill>
                          <a:srgbClr val="FF0000"/>
                        </a:solidFill>
                        <a:latin typeface="+mn-lt"/>
                        <a:ea typeface="+mn-ea"/>
                        <a:cs typeface="+mn-cs"/>
                      </a:endParaRPr>
                    </a:p>
                  </a:txBody>
                  <a:tcPr/>
                </a:tc>
                <a:tc>
                  <a:txBody>
                    <a:bodyPr/>
                    <a:lstStyle/>
                    <a:p>
                      <a:pPr algn="ctr"/>
                      <a:r>
                        <a:rPr lang="en-US" altLang="zh-CN" sz="2400" b="1" dirty="0" err="1">
                          <a:solidFill>
                            <a:srgbClr val="FF0000"/>
                          </a:solidFill>
                          <a:latin typeface="+mn-lt"/>
                          <a:ea typeface="+mn-ea"/>
                          <a:cs typeface="+mn-cs"/>
                        </a:rPr>
                        <a:t>RoI</a:t>
                      </a:r>
                      <a:r>
                        <a:rPr lang="zh-CN" altLang="en-US" sz="2400" b="1" dirty="0">
                          <a:solidFill>
                            <a:srgbClr val="FF0000"/>
                          </a:solidFill>
                          <a:latin typeface="+mn-lt"/>
                          <a:ea typeface="+mn-ea"/>
                          <a:cs typeface="+mn-cs"/>
                        </a:rPr>
                        <a:t> Pooling</a:t>
                      </a:r>
                    </a:p>
                  </a:txBody>
                  <a:tcPr/>
                </a:tc>
                <a:tc>
                  <a:txBody>
                    <a:bodyPr/>
                    <a:lstStyle/>
                    <a:p>
                      <a:pPr algn="ctr"/>
                      <a:r>
                        <a:rPr lang="zh-CN" altLang="en-US" sz="2400" dirty="0"/>
                        <a:t>Selective Search + CNN + </a:t>
                      </a:r>
                      <a:r>
                        <a:rPr lang="en-US" altLang="zh-CN" sz="2400" b="1" dirty="0" err="1">
                          <a:solidFill>
                            <a:srgbClr val="FF0000"/>
                          </a:solidFill>
                          <a:latin typeface="+mn-lt"/>
                          <a:ea typeface="+mn-ea"/>
                          <a:cs typeface="+mn-cs"/>
                        </a:rPr>
                        <a:t>RoI</a:t>
                      </a:r>
                      <a:endParaRPr lang="zh-CN" altLang="en-US" sz="2400" b="1" dirty="0">
                        <a:solidFill>
                          <a:srgbClr val="FF0000"/>
                        </a:solidFill>
                        <a:latin typeface="+mn-lt"/>
                        <a:ea typeface="+mn-ea"/>
                        <a:cs typeface="+mn-cs"/>
                      </a:endParaRPr>
                    </a:p>
                  </a:txBody>
                  <a:tcPr/>
                </a:tc>
                <a:tc>
                  <a:txBody>
                    <a:bodyPr/>
                    <a:lstStyle/>
                    <a:p>
                      <a:pPr algn="ctr"/>
                      <a:r>
                        <a:rPr lang="zh-CN" altLang="en-US" sz="2400" b="1" dirty="0">
                          <a:solidFill>
                            <a:srgbClr val="FF0000"/>
                          </a:solidFill>
                          <a:latin typeface="+mn-lt"/>
                          <a:ea typeface="+mn-ea"/>
                          <a:cs typeface="+mn-cs"/>
                        </a:rPr>
                        <a:t>RPN</a:t>
                      </a:r>
                      <a:r>
                        <a:rPr lang="zh-CN" altLang="en-US" sz="2400" dirty="0">
                          <a:solidFill>
                            <a:schemeClr val="dk1"/>
                          </a:solidFill>
                          <a:latin typeface="+mn-lt"/>
                          <a:ea typeface="+mn-ea"/>
                          <a:cs typeface="+mn-cs"/>
                        </a:rPr>
                        <a:t> </a:t>
                      </a:r>
                      <a:r>
                        <a:rPr lang="zh-CN" altLang="en-US" sz="2400" dirty="0"/>
                        <a:t>+ CNN + </a:t>
                      </a:r>
                      <a:r>
                        <a:rPr lang="en-US" altLang="zh-CN" sz="2400" dirty="0" err="1"/>
                        <a:t>RoI</a:t>
                      </a:r>
                      <a:endParaRPr lang="zh-CN" altLang="en-US" sz="2400" dirty="0"/>
                    </a:p>
                  </a:txBody>
                  <a:tcPr/>
                </a:tc>
                <a:extLst>
                  <a:ext uri="{0D108BD9-81ED-4DB2-BD59-A6C34878D82A}">
                    <a16:rowId xmlns:a16="http://schemas.microsoft.com/office/drawing/2014/main" val="2301629946"/>
                  </a:ext>
                </a:extLst>
              </a:tr>
            </a:tbl>
          </a:graphicData>
        </a:graphic>
      </p:graphicFrame>
    </p:spTree>
    <p:extLst>
      <p:ext uri="{BB962C8B-B14F-4D97-AF65-F5344CB8AC3E}">
        <p14:creationId xmlns:p14="http://schemas.microsoft.com/office/powerpoint/2010/main" val="155687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87401" y="2382520"/>
            <a:ext cx="3403599" cy="2215991"/>
          </a:xfrm>
        </p:spPr>
        <p:txBody>
          <a:bodyPr/>
          <a:lstStyle/>
          <a:p>
            <a:r>
              <a:rPr lang="en-US" altLang="zh-CN" dirty="0"/>
              <a:t>COCO</a:t>
            </a:r>
            <a:r>
              <a:rPr lang="zh-CN" altLang="en-US" dirty="0"/>
              <a:t>数据集中的</a:t>
            </a:r>
            <a:r>
              <a:rPr lang="en-US" altLang="zh-CN" dirty="0"/>
              <a:t>object</a:t>
            </a:r>
            <a:r>
              <a:rPr lang="zh-CN" altLang="en-US" b="1" dirty="0">
                <a:solidFill>
                  <a:srgbClr val="FF0000"/>
                </a:solidFill>
              </a:rPr>
              <a:t>尺寸变化范围非常大</a:t>
            </a:r>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rPr>
              <a:t>90%</a:t>
            </a:r>
            <a:r>
              <a:rPr lang="zh-CN" altLang="en-US" b="1" dirty="0">
                <a:solidFill>
                  <a:srgbClr val="FF0000"/>
                </a:solidFill>
              </a:rPr>
              <a:t>的物体在</a:t>
            </a:r>
            <a:endParaRPr lang="en-US" altLang="zh-CN" b="1" dirty="0">
              <a:solidFill>
                <a:srgbClr val="FF0000"/>
              </a:solidFill>
            </a:endParaRPr>
          </a:p>
          <a:p>
            <a:pPr marL="0" indent="0">
              <a:buNone/>
            </a:pPr>
            <a:r>
              <a:rPr lang="en-US" altLang="zh-CN" b="1" dirty="0">
                <a:solidFill>
                  <a:srgbClr val="FF0000"/>
                </a:solidFill>
              </a:rPr>
              <a:t>      0-0.5scale</a:t>
            </a:r>
            <a:r>
              <a:rPr lang="zh-CN" altLang="en-US" b="1" dirty="0">
                <a:solidFill>
                  <a:srgbClr val="FF0000"/>
                </a:solidFill>
              </a:rPr>
              <a:t>中</a:t>
            </a:r>
          </a:p>
        </p:txBody>
      </p:sp>
      <p:sp>
        <p:nvSpPr>
          <p:cNvPr id="3" name="标题 2"/>
          <p:cNvSpPr>
            <a:spLocks noGrp="1"/>
          </p:cNvSpPr>
          <p:nvPr>
            <p:ph type="title"/>
          </p:nvPr>
        </p:nvSpPr>
        <p:spPr>
          <a:xfrm>
            <a:off x="787401" y="1219200"/>
            <a:ext cx="8813799" cy="1477328"/>
          </a:xfrm>
        </p:spPr>
        <p:txBody>
          <a:bodyPr/>
          <a:lstStyle/>
          <a:p>
            <a:r>
              <a:rPr lang="en-US" altLang="zh-CN" dirty="0"/>
              <a:t>Scale Invariance in Object Detection – SNIP</a:t>
            </a:r>
            <a:endParaRPr lang="zh-CN" altLang="en-US" dirty="0"/>
          </a:p>
        </p:txBody>
      </p:sp>
      <p:pic>
        <p:nvPicPr>
          <p:cNvPr id="4" name="图片 3"/>
          <p:cNvPicPr>
            <a:picLocks noChangeAspect="1"/>
          </p:cNvPicPr>
          <p:nvPr/>
        </p:nvPicPr>
        <p:blipFill>
          <a:blip r:embed="rId2"/>
          <a:stretch>
            <a:fillRect/>
          </a:stretch>
        </p:blipFill>
        <p:spPr>
          <a:xfrm>
            <a:off x="4038600" y="2133600"/>
            <a:ext cx="7077357" cy="36372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SNIP-&gt; Motivation</a:t>
            </a:r>
            <a:endParaRPr lang="zh-CN" altLang="en-US" dirty="0"/>
          </a:p>
        </p:txBody>
      </p:sp>
      <p:graphicFrame>
        <p:nvGraphicFramePr>
          <p:cNvPr id="4" name="表格 4"/>
          <p:cNvGraphicFramePr>
            <a:graphicFrameLocks noGrp="1"/>
          </p:cNvGraphicFramePr>
          <p:nvPr>
            <p:extLst>
              <p:ext uri="{D42A27DB-BD31-4B8C-83A1-F6EECF244321}">
                <p14:modId xmlns:p14="http://schemas.microsoft.com/office/powerpoint/2010/main" val="4084311416"/>
              </p:ext>
            </p:extLst>
          </p:nvPr>
        </p:nvGraphicFramePr>
        <p:xfrm>
          <a:off x="2209800" y="1905000"/>
          <a:ext cx="8610600" cy="4495800"/>
        </p:xfrm>
        <a:graphic>
          <a:graphicData uri="http://schemas.openxmlformats.org/drawingml/2006/table">
            <a:tbl>
              <a:tblPr firstRow="1" bandRow="1">
                <a:tableStyleId>{5940675A-B579-460E-94D1-54222C63F5DA}</a:tableStyleId>
              </a:tblPr>
              <a:tblGrid>
                <a:gridCol w="2320181">
                  <a:extLst>
                    <a:ext uri="{9D8B030D-6E8A-4147-A177-3AD203B41FA5}">
                      <a16:colId xmlns:a16="http://schemas.microsoft.com/office/drawing/2014/main" val="20000"/>
                    </a:ext>
                  </a:extLst>
                </a:gridCol>
                <a:gridCol w="6290419">
                  <a:extLst>
                    <a:ext uri="{9D8B030D-6E8A-4147-A177-3AD203B41FA5}">
                      <a16:colId xmlns:a16="http://schemas.microsoft.com/office/drawing/2014/main" val="20001"/>
                    </a:ext>
                  </a:extLst>
                </a:gridCol>
              </a:tblGrid>
              <a:tr h="2073476">
                <a:tc>
                  <a:txBody>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200" dirty="0"/>
                        <a:t>1.</a:t>
                      </a:r>
                      <a:r>
                        <a:rPr lang="en-US" altLang="zh-CN" sz="2200" b="1" dirty="0">
                          <a:solidFill>
                            <a:srgbClr val="FF0000"/>
                          </a:solidFill>
                        </a:rPr>
                        <a:t>Upsample</a:t>
                      </a:r>
                      <a:r>
                        <a:rPr lang="zh-CN" altLang="en-US" sz="2200" dirty="0"/>
                        <a:t>是必要的吗？</a:t>
                      </a:r>
                      <a:endParaRPr lang="zh-CN" altLang="en-US" sz="2200" dirty="0">
                        <a:solidFill>
                          <a:srgbClr val="FF0000"/>
                        </a:solidFill>
                      </a:endParaRPr>
                    </a:p>
                  </a:txBody>
                  <a:tcPr marL="101360" marR="101360" marT="50680" marB="50680" anchor="ctr" anchorCtr="1"/>
                </a:tc>
                <a:tc>
                  <a:txBody>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200" dirty="0"/>
                        <a:t>现在检测网络为了提高对小目标的效果，都采用</a:t>
                      </a:r>
                      <a:r>
                        <a:rPr lang="en-US" altLang="zh-CN" sz="2200" b="1" dirty="0" err="1">
                          <a:solidFill>
                            <a:srgbClr val="FF0000"/>
                          </a:solidFill>
                        </a:rPr>
                        <a:t>upsample</a:t>
                      </a:r>
                      <a:r>
                        <a:rPr lang="zh-CN" altLang="en-US" sz="2200" dirty="0"/>
                        <a:t>的方法，这个真的是必要的吗？是否能</a:t>
                      </a:r>
                      <a:r>
                        <a:rPr lang="zh-CN" altLang="en-US" sz="2400" baseline="0" dirty="0"/>
                        <a:t>直接用低分辨率的图像不做</a:t>
                      </a:r>
                      <a:r>
                        <a:rPr lang="en-US" altLang="zh-CN" sz="2400" baseline="0" dirty="0" err="1"/>
                        <a:t>upsample</a:t>
                      </a:r>
                      <a:r>
                        <a:rPr lang="zh-CN" altLang="en-US" sz="2400" baseline="0" dirty="0"/>
                        <a:t>来训练</a:t>
                      </a:r>
                      <a:r>
                        <a:rPr lang="zh-CN" altLang="en-US" sz="2200" dirty="0"/>
                        <a:t>在</a:t>
                      </a:r>
                      <a:r>
                        <a:rPr lang="en-US" altLang="zh-CN" sz="2200" dirty="0"/>
                        <a:t>ImageNet</a:t>
                      </a:r>
                      <a:r>
                        <a:rPr lang="zh-CN" altLang="en-US" sz="2200" dirty="0"/>
                        <a:t>上用低像素图片预训练一个缩放倍数较小的</a:t>
                      </a:r>
                      <a:r>
                        <a:rPr lang="en-US" altLang="zh-CN" sz="2200" dirty="0"/>
                        <a:t>CNN</a:t>
                      </a:r>
                      <a:r>
                        <a:rPr lang="zh-CN" altLang="en-US" sz="2200" dirty="0"/>
                        <a:t>。</a:t>
                      </a:r>
                    </a:p>
                  </a:txBody>
                  <a:tcPr marL="101360" marR="101360" marT="50680" marB="50680"/>
                </a:tc>
                <a:extLst>
                  <a:ext uri="{0D108BD9-81ED-4DB2-BD59-A6C34878D82A}">
                    <a16:rowId xmlns:a16="http://schemas.microsoft.com/office/drawing/2014/main" val="10000"/>
                  </a:ext>
                </a:extLst>
              </a:tr>
              <a:tr h="2422324">
                <a:tc>
                  <a:txBody>
                    <a:bodyPr/>
                    <a:lstStyle/>
                    <a:p>
                      <a:pPr algn="ctr"/>
                      <a:r>
                        <a:rPr lang="en-US" altLang="zh-CN" sz="2200" dirty="0"/>
                        <a:t>2.</a:t>
                      </a:r>
                      <a:r>
                        <a:rPr lang="zh-CN" altLang="en-US" sz="2200" dirty="0"/>
                        <a:t>是否需要</a:t>
                      </a:r>
                      <a:r>
                        <a:rPr lang="zh-CN" altLang="en-US" sz="2200" b="1" dirty="0">
                          <a:solidFill>
                            <a:srgbClr val="FF0000"/>
                          </a:solidFill>
                          <a:latin typeface="+mn-lt"/>
                          <a:ea typeface="+mn-ea"/>
                          <a:cs typeface="+mn-cs"/>
                        </a:rPr>
                        <a:t>所有</a:t>
                      </a:r>
                      <a:r>
                        <a:rPr lang="en-US" altLang="zh-CN" sz="2200" b="1" dirty="0">
                          <a:solidFill>
                            <a:srgbClr val="FF0000"/>
                          </a:solidFill>
                          <a:latin typeface="+mn-lt"/>
                          <a:ea typeface="+mn-ea"/>
                          <a:cs typeface="+mn-cs"/>
                        </a:rPr>
                        <a:t>scale</a:t>
                      </a:r>
                      <a:r>
                        <a:rPr lang="zh-CN" altLang="en-US" sz="2200" dirty="0"/>
                        <a:t>的</a:t>
                      </a:r>
                      <a:r>
                        <a:rPr lang="en-US" altLang="zh-CN" sz="2200" dirty="0"/>
                        <a:t>object</a:t>
                      </a:r>
                      <a:r>
                        <a:rPr lang="zh-CN" altLang="en-US" sz="2200" dirty="0"/>
                        <a:t>都参与训练？</a:t>
                      </a:r>
                      <a:endParaRPr lang="zh-CN" altLang="en-US" sz="2200" dirty="0">
                        <a:solidFill>
                          <a:srgbClr val="FF0000"/>
                        </a:solidFill>
                      </a:endParaRPr>
                    </a:p>
                  </a:txBody>
                  <a:tcPr marL="101360" marR="101360" marT="50680" marB="50680" anchor="ctr" anchorCtr="1"/>
                </a:tc>
                <a:tc>
                  <a:txBody>
                    <a:bodyPr/>
                    <a:lstStyle/>
                    <a:p>
                      <a:r>
                        <a:rPr lang="zh-CN" altLang="en-US" sz="2200" dirty="0"/>
                        <a:t>用</a:t>
                      </a:r>
                      <a:r>
                        <a:rPr lang="en-US" altLang="zh-CN" sz="2200" dirty="0"/>
                        <a:t>ImageNet</a:t>
                      </a:r>
                      <a:r>
                        <a:rPr lang="zh-CN" altLang="en-US" sz="2200" dirty="0"/>
                        <a:t>做预训练模型的时候训练检测器的时候</a:t>
                      </a:r>
                      <a:r>
                        <a:rPr lang="en-US" altLang="zh-CN" sz="2200" dirty="0"/>
                        <a:t>, </a:t>
                      </a:r>
                      <a:r>
                        <a:rPr lang="zh-CN" altLang="en-US" sz="2200" b="1" dirty="0">
                          <a:solidFill>
                            <a:srgbClr val="FF0000"/>
                          </a:solidFill>
                        </a:rPr>
                        <a:t>是否需要所有尺寸的</a:t>
                      </a:r>
                      <a:r>
                        <a:rPr lang="en-US" altLang="zh-CN" sz="2200" b="1" dirty="0">
                          <a:solidFill>
                            <a:srgbClr val="FF0000"/>
                          </a:solidFill>
                        </a:rPr>
                        <a:t>object</a:t>
                      </a:r>
                      <a:r>
                        <a:rPr lang="zh-CN" altLang="en-US" sz="2200" b="1" dirty="0">
                          <a:solidFill>
                            <a:srgbClr val="FF0000"/>
                          </a:solidFill>
                        </a:rPr>
                        <a:t>都参与进来</a:t>
                      </a:r>
                      <a:r>
                        <a:rPr lang="en-US" altLang="zh-CN" sz="2200" b="1" dirty="0">
                          <a:solidFill>
                            <a:srgbClr val="FF0000"/>
                          </a:solidFill>
                        </a:rPr>
                        <a:t>?</a:t>
                      </a:r>
                    </a:p>
                    <a:p>
                      <a:r>
                        <a:rPr lang="zh-CN" altLang="en-US" sz="2200" dirty="0"/>
                        <a:t>用所有的</a:t>
                      </a:r>
                      <a:r>
                        <a:rPr lang="en-US" altLang="zh-CN" sz="2200" dirty="0" err="1"/>
                        <a:t>gt</a:t>
                      </a:r>
                      <a:r>
                        <a:rPr lang="zh-CN" altLang="en-US" sz="2200" dirty="0"/>
                        <a:t>来训练效果真的更好吗？ 能否通过挑选样本的方式来增加网络效果的，比如</a:t>
                      </a:r>
                      <a:r>
                        <a:rPr lang="en-US" altLang="zh-CN" sz="2200" dirty="0" err="1"/>
                        <a:t>upsample</a:t>
                      </a:r>
                      <a:r>
                        <a:rPr lang="zh-CN" altLang="en-US" sz="2200" dirty="0"/>
                        <a:t>调整了大小以后，</a:t>
                      </a:r>
                      <a:r>
                        <a:rPr lang="zh-CN" altLang="en-US" sz="2400" b="1" baseline="0" dirty="0">
                          <a:solidFill>
                            <a:srgbClr val="FF0000"/>
                          </a:solidFill>
                        </a:rPr>
                        <a:t>只用</a:t>
                      </a:r>
                      <a:r>
                        <a:rPr lang="en-US" altLang="zh-CN" sz="2400" b="1" baseline="0" dirty="0">
                          <a:solidFill>
                            <a:srgbClr val="FF0000"/>
                          </a:solidFill>
                        </a:rPr>
                        <a:t>64x64~256x256</a:t>
                      </a:r>
                      <a:r>
                        <a:rPr lang="zh-CN" altLang="en-US" sz="2400" b="1" baseline="0" dirty="0">
                          <a:solidFill>
                            <a:srgbClr val="FF0000"/>
                          </a:solidFill>
                        </a:rPr>
                        <a:t>范围的</a:t>
                      </a:r>
                      <a:r>
                        <a:rPr lang="en-US" altLang="zh-CN" sz="2400" b="1" baseline="0" dirty="0">
                          <a:solidFill>
                            <a:srgbClr val="FF0000"/>
                          </a:solidFill>
                        </a:rPr>
                        <a:t>ground truth</a:t>
                      </a:r>
                      <a:r>
                        <a:rPr lang="zh-CN" altLang="en-US" sz="2400" b="1" baseline="0" dirty="0">
                          <a:solidFill>
                            <a:srgbClr val="FF0000"/>
                          </a:solidFill>
                        </a:rPr>
                        <a:t>来训练</a:t>
                      </a:r>
                      <a:r>
                        <a:rPr lang="zh-CN" altLang="en-US" sz="2200" dirty="0"/>
                        <a:t>？</a:t>
                      </a:r>
                    </a:p>
                  </a:txBody>
                  <a:tcPr marL="101360" marR="101360" marT="50680" marB="50680"/>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698" y="1686560"/>
            <a:ext cx="6185218" cy="3314870"/>
          </a:xfrm>
          <a:prstGeom prst="rect">
            <a:avLst/>
          </a:prstGeom>
        </p:spPr>
      </p:pic>
      <p:sp>
        <p:nvSpPr>
          <p:cNvPr id="2" name="文本占位符 1"/>
          <p:cNvSpPr>
            <a:spLocks noGrp="1"/>
          </p:cNvSpPr>
          <p:nvPr>
            <p:ph type="body" sz="quarter" idx="13"/>
          </p:nvPr>
        </p:nvSpPr>
        <p:spPr>
          <a:xfrm>
            <a:off x="309880" y="2143270"/>
            <a:ext cx="3327399" cy="2585323"/>
          </a:xfrm>
        </p:spPr>
        <p:txBody>
          <a:bodyPr/>
          <a:lstStyle/>
          <a:p>
            <a:r>
              <a:rPr lang="en-US" altLang="zh-CN" dirty="0">
                <a:solidFill>
                  <a:srgbClr val="FF0000"/>
                </a:solidFill>
              </a:rPr>
              <a:t>CNN-B</a:t>
            </a:r>
            <a:r>
              <a:rPr lang="zh-CN" altLang="en-US" dirty="0"/>
              <a:t>使用高分辨率图像训练，分类经过降采样和</a:t>
            </a:r>
            <a:r>
              <a:rPr lang="en-US" altLang="zh-CN" dirty="0" err="1"/>
              <a:t>upsample</a:t>
            </a:r>
            <a:r>
              <a:rPr lang="zh-CN" altLang="en-US" dirty="0"/>
              <a:t>的图片。</a:t>
            </a:r>
            <a:r>
              <a:rPr lang="en-US" altLang="zh-CN" dirty="0"/>
              <a:t>(</a:t>
            </a:r>
            <a:r>
              <a:rPr lang="zh-CN" altLang="en-US" dirty="0"/>
              <a:t>模拟训练数据的分辨率（</a:t>
            </a:r>
            <a:r>
              <a:rPr lang="en-US" altLang="zh-CN" dirty="0"/>
              <a:t>resolution</a:t>
            </a:r>
            <a:r>
              <a:rPr lang="zh-CN" altLang="en-US" dirty="0"/>
              <a:t>）和验证数据的分辨率不一致</a:t>
            </a:r>
            <a:r>
              <a:rPr lang="en-US" altLang="zh-CN" dirty="0"/>
              <a:t>)</a:t>
            </a:r>
            <a:endParaRPr lang="zh-CN" altLang="en-US" dirty="0"/>
          </a:p>
          <a:p>
            <a:endParaRPr lang="zh-CN" altLang="en-US" dirty="0"/>
          </a:p>
        </p:txBody>
      </p:sp>
      <p:sp>
        <p:nvSpPr>
          <p:cNvPr id="3" name="标题 2"/>
          <p:cNvSpPr>
            <a:spLocks noGrp="1"/>
          </p:cNvSpPr>
          <p:nvPr>
            <p:ph type="title"/>
          </p:nvPr>
        </p:nvSpPr>
        <p:spPr>
          <a:xfrm>
            <a:off x="406401" y="1219200"/>
            <a:ext cx="5841999" cy="492443"/>
          </a:xfrm>
        </p:spPr>
        <p:txBody>
          <a:bodyPr/>
          <a:lstStyle/>
          <a:p>
            <a:r>
              <a:rPr lang="en-US" altLang="zh-CN" dirty="0"/>
              <a:t>Test guess strategy</a:t>
            </a:r>
            <a:endParaRPr lang="zh-CN" altLang="en-US" dirty="0"/>
          </a:p>
        </p:txBody>
      </p:sp>
      <p:sp>
        <p:nvSpPr>
          <p:cNvPr id="4" name="文本占位符 3"/>
          <p:cNvSpPr>
            <a:spLocks noGrp="1"/>
          </p:cNvSpPr>
          <p:nvPr>
            <p:ph type="body" sz="quarter" idx="18"/>
          </p:nvPr>
        </p:nvSpPr>
        <p:spPr>
          <a:xfrm>
            <a:off x="340798" y="4955976"/>
            <a:ext cx="3697801" cy="1846659"/>
          </a:xfrm>
        </p:spPr>
        <p:txBody>
          <a:bodyPr/>
          <a:lstStyle/>
          <a:p>
            <a:r>
              <a:rPr lang="en-US" altLang="zh-CN" dirty="0">
                <a:solidFill>
                  <a:srgbClr val="FF0000"/>
                </a:solidFill>
              </a:rPr>
              <a:t>CNN-S</a:t>
            </a:r>
            <a:r>
              <a:rPr lang="zh-CN" altLang="en-US" dirty="0"/>
              <a:t>使用低分辨率图像训练，分类经过降采样的图片。</a:t>
            </a:r>
            <a:r>
              <a:rPr lang="en-US" altLang="zh-CN" dirty="0">
                <a:latin typeface="+mn-lt"/>
              </a:rPr>
              <a:t>(</a:t>
            </a:r>
            <a:r>
              <a:rPr lang="zh-CN" altLang="en-US" dirty="0">
                <a:latin typeface="+mn-lt"/>
              </a:rPr>
              <a:t>模拟训练数据分辨率和验证数据分辨率一致时的效果</a:t>
            </a:r>
            <a:r>
              <a:rPr lang="en-US" altLang="zh-CN" dirty="0">
                <a:latin typeface="+mn-lt"/>
              </a:rPr>
              <a:t>)</a:t>
            </a:r>
            <a:endParaRPr lang="zh-CN" altLang="en-US" dirty="0">
              <a:latin typeface="+mn-lt"/>
            </a:endParaRPr>
          </a:p>
        </p:txBody>
      </p:sp>
      <p:sp>
        <p:nvSpPr>
          <p:cNvPr id="5" name="文本占位符 4"/>
          <p:cNvSpPr>
            <a:spLocks noGrp="1"/>
          </p:cNvSpPr>
          <p:nvPr>
            <p:ph type="body" sz="quarter" idx="19"/>
          </p:nvPr>
        </p:nvSpPr>
        <p:spPr>
          <a:xfrm>
            <a:off x="5181600" y="5011341"/>
            <a:ext cx="6324600" cy="1846659"/>
          </a:xfrm>
        </p:spPr>
        <p:txBody>
          <a:bodyPr/>
          <a:lstStyle/>
          <a:p>
            <a:r>
              <a:rPr lang="en-US" altLang="zh-CN" dirty="0">
                <a:solidFill>
                  <a:srgbClr val="FF0000"/>
                </a:solidFill>
              </a:rPr>
              <a:t>CNN-B-FT</a:t>
            </a:r>
            <a:r>
              <a:rPr lang="zh-CN" altLang="en-US" dirty="0"/>
              <a:t>使用高分辨率图像训练，然后在低分辨率图像上</a:t>
            </a:r>
            <a:r>
              <a:rPr lang="en-US" altLang="zh-CN" dirty="0"/>
              <a:t>fine-tune</a:t>
            </a:r>
            <a:r>
              <a:rPr lang="zh-CN" altLang="en-US" dirty="0"/>
              <a:t>，分类经过降采样和</a:t>
            </a:r>
            <a:r>
              <a:rPr lang="en-US" altLang="zh-CN" dirty="0" err="1"/>
              <a:t>upsample</a:t>
            </a:r>
            <a:r>
              <a:rPr lang="zh-CN" altLang="en-US" dirty="0"/>
              <a:t>的图片。</a:t>
            </a:r>
            <a:r>
              <a:rPr lang="en-US" altLang="zh-CN" dirty="0"/>
              <a:t>(</a:t>
            </a:r>
            <a:r>
              <a:rPr lang="zh-CN" altLang="en-US" dirty="0"/>
              <a:t>验证基于高分辨率图像训练的模型是否能有效提取低分辨率图像的特征</a:t>
            </a:r>
            <a:r>
              <a:rPr lang="en-US" altLang="zh-CN" dirty="0"/>
              <a:t>)</a:t>
            </a:r>
            <a:endParaRPr lang="zh-CN" altLang="en-US" dirty="0"/>
          </a:p>
        </p:txBody>
      </p:sp>
      <p:sp>
        <p:nvSpPr>
          <p:cNvPr id="9" name="箭头: 左 8"/>
          <p:cNvSpPr/>
          <p:nvPr/>
        </p:nvSpPr>
        <p:spPr>
          <a:xfrm>
            <a:off x="3763251" y="2514600"/>
            <a:ext cx="993535" cy="4921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左 10"/>
          <p:cNvSpPr/>
          <p:nvPr/>
        </p:nvSpPr>
        <p:spPr>
          <a:xfrm rot="20908318">
            <a:off x="4070345" y="4473886"/>
            <a:ext cx="2739383" cy="594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p:cNvSpPr/>
          <p:nvPr/>
        </p:nvSpPr>
        <p:spPr>
          <a:xfrm>
            <a:off x="9067800" y="4770992"/>
            <a:ext cx="381000" cy="410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a:extLst>
              <a:ext uri="{FF2B5EF4-FFF2-40B4-BE49-F238E27FC236}">
                <a16:creationId xmlns:a16="http://schemas.microsoft.com/office/drawing/2014/main" id="{07122BF5-D8F3-4E52-A9CC-2EEA0167700C}"/>
              </a:ext>
            </a:extLst>
          </p:cNvPr>
          <p:cNvGraphicFramePr>
            <a:graphicFrameLocks noGrp="1"/>
          </p:cNvGraphicFramePr>
          <p:nvPr>
            <p:extLst>
              <p:ext uri="{D42A27DB-BD31-4B8C-83A1-F6EECF244321}">
                <p14:modId xmlns:p14="http://schemas.microsoft.com/office/powerpoint/2010/main" val="2399829766"/>
              </p:ext>
            </p:extLst>
          </p:nvPr>
        </p:nvGraphicFramePr>
        <p:xfrm>
          <a:off x="2032000" y="1371600"/>
          <a:ext cx="8128000" cy="438573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62478036"/>
                    </a:ext>
                  </a:extLst>
                </a:gridCol>
                <a:gridCol w="2032000">
                  <a:extLst>
                    <a:ext uri="{9D8B030D-6E8A-4147-A177-3AD203B41FA5}">
                      <a16:colId xmlns:a16="http://schemas.microsoft.com/office/drawing/2014/main" val="1976876688"/>
                    </a:ext>
                  </a:extLst>
                </a:gridCol>
                <a:gridCol w="2032000">
                  <a:extLst>
                    <a:ext uri="{9D8B030D-6E8A-4147-A177-3AD203B41FA5}">
                      <a16:colId xmlns:a16="http://schemas.microsoft.com/office/drawing/2014/main" val="3488503470"/>
                    </a:ext>
                  </a:extLst>
                </a:gridCol>
                <a:gridCol w="2032000">
                  <a:extLst>
                    <a:ext uri="{9D8B030D-6E8A-4147-A177-3AD203B41FA5}">
                      <a16:colId xmlns:a16="http://schemas.microsoft.com/office/drawing/2014/main" val="878578208"/>
                    </a:ext>
                  </a:extLst>
                </a:gridCol>
              </a:tblGrid>
              <a:tr h="1096434">
                <a:tc>
                  <a:txBody>
                    <a:bodyPr/>
                    <a:lstStyle/>
                    <a:p>
                      <a:endParaRPr lang="zh-CN" altLang="en-US"/>
                    </a:p>
                  </a:txBody>
                  <a:tcPr/>
                </a:tc>
                <a:tc>
                  <a:txBody>
                    <a:bodyPr/>
                    <a:lstStyle/>
                    <a:p>
                      <a:r>
                        <a:rPr lang="zh-CN" altLang="en-US" dirty="0"/>
                        <a:t>训练</a:t>
                      </a:r>
                    </a:p>
                  </a:txBody>
                  <a:tcPr/>
                </a:tc>
                <a:tc>
                  <a:txBody>
                    <a:bodyPr/>
                    <a:lstStyle/>
                    <a:p>
                      <a:r>
                        <a:rPr lang="zh-CN" altLang="en-US" dirty="0"/>
                        <a:t>测试</a:t>
                      </a:r>
                    </a:p>
                  </a:txBody>
                  <a:tcPr/>
                </a:tc>
                <a:tc>
                  <a:txBody>
                    <a:bodyPr/>
                    <a:lstStyle/>
                    <a:p>
                      <a:endParaRPr lang="zh-CN" altLang="en-US"/>
                    </a:p>
                  </a:txBody>
                  <a:tcPr/>
                </a:tc>
                <a:extLst>
                  <a:ext uri="{0D108BD9-81ED-4DB2-BD59-A6C34878D82A}">
                    <a16:rowId xmlns:a16="http://schemas.microsoft.com/office/drawing/2014/main" val="1764820492"/>
                  </a:ext>
                </a:extLst>
              </a:tr>
              <a:tr h="1096434">
                <a:tc>
                  <a:txBody>
                    <a:bodyPr/>
                    <a:lstStyle/>
                    <a:p>
                      <a:r>
                        <a:rPr lang="en-US" altLang="zh-CN" dirty="0"/>
                        <a:t>CNN-B</a:t>
                      </a:r>
                      <a:endParaRPr lang="zh-CN" altLang="en-US" dirty="0"/>
                    </a:p>
                  </a:txBody>
                  <a:tcPr/>
                </a:tc>
                <a:tc>
                  <a:txBody>
                    <a:bodyPr/>
                    <a:lstStyle/>
                    <a:p>
                      <a:r>
                        <a:rPr lang="en-US" altLang="zh-CN" dirty="0"/>
                        <a:t>48*48</a:t>
                      </a:r>
                      <a:endParaRPr lang="zh-CN" altLang="en-US" dirty="0"/>
                    </a:p>
                  </a:txBody>
                  <a:tcPr/>
                </a:tc>
                <a:tc>
                  <a:txBody>
                    <a:bodyPr/>
                    <a:lstStyle/>
                    <a:p>
                      <a:r>
                        <a:rPr lang="en-US" altLang="zh-CN" dirty="0"/>
                        <a:t>224*224</a:t>
                      </a:r>
                      <a:endParaRPr lang="zh-CN" altLang="en-US" dirty="0"/>
                    </a:p>
                  </a:txBody>
                  <a:tcPr/>
                </a:tc>
                <a:tc>
                  <a:txBody>
                    <a:bodyPr/>
                    <a:lstStyle/>
                    <a:p>
                      <a:r>
                        <a:rPr lang="zh-CN" altLang="en-US" dirty="0"/>
                        <a:t>最不好</a:t>
                      </a:r>
                    </a:p>
                  </a:txBody>
                  <a:tcPr/>
                </a:tc>
                <a:extLst>
                  <a:ext uri="{0D108BD9-81ED-4DB2-BD59-A6C34878D82A}">
                    <a16:rowId xmlns:a16="http://schemas.microsoft.com/office/drawing/2014/main" val="1987353970"/>
                  </a:ext>
                </a:extLst>
              </a:tr>
              <a:tr h="1096434">
                <a:tc>
                  <a:txBody>
                    <a:bodyPr/>
                    <a:lstStyle/>
                    <a:p>
                      <a:r>
                        <a:rPr lang="en-US" altLang="zh-CN" dirty="0"/>
                        <a:t>CNN-S</a:t>
                      </a:r>
                      <a:endParaRPr lang="zh-CN" altLang="en-US" dirty="0"/>
                    </a:p>
                  </a:txBody>
                  <a:tcPr/>
                </a:tc>
                <a:tc>
                  <a:txBody>
                    <a:bodyPr/>
                    <a:lstStyle/>
                    <a:p>
                      <a:r>
                        <a:rPr lang="en-US" altLang="zh-CN" dirty="0"/>
                        <a:t>224</a:t>
                      </a:r>
                      <a:endParaRPr lang="zh-CN" altLang="en-US" dirty="0"/>
                    </a:p>
                  </a:txBody>
                  <a:tcPr/>
                </a:tc>
                <a:tc>
                  <a:txBody>
                    <a:bodyPr/>
                    <a:lstStyle/>
                    <a:p>
                      <a:r>
                        <a:rPr lang="en-US" altLang="zh-CN" dirty="0"/>
                        <a:t>224</a:t>
                      </a:r>
                      <a:endParaRPr lang="zh-CN" altLang="en-US" dirty="0"/>
                    </a:p>
                  </a:txBody>
                  <a:tcPr/>
                </a:tc>
                <a:tc>
                  <a:txBody>
                    <a:bodyPr/>
                    <a:lstStyle/>
                    <a:p>
                      <a:r>
                        <a:rPr lang="zh-CN" altLang="en-US" dirty="0"/>
                        <a:t>中等</a:t>
                      </a:r>
                    </a:p>
                  </a:txBody>
                  <a:tcPr/>
                </a:tc>
                <a:extLst>
                  <a:ext uri="{0D108BD9-81ED-4DB2-BD59-A6C34878D82A}">
                    <a16:rowId xmlns:a16="http://schemas.microsoft.com/office/drawing/2014/main" val="3623215643"/>
                  </a:ext>
                </a:extLst>
              </a:tr>
              <a:tr h="1096434">
                <a:tc>
                  <a:txBody>
                    <a:bodyPr/>
                    <a:lstStyle/>
                    <a:p>
                      <a:r>
                        <a:rPr lang="en-US" altLang="zh-CN" dirty="0"/>
                        <a:t>CNN-B FT</a:t>
                      </a:r>
                      <a:endParaRPr lang="zh-CN" altLang="en-US" dirty="0"/>
                    </a:p>
                  </a:txBody>
                  <a:tcPr/>
                </a:tc>
                <a:tc>
                  <a:txBody>
                    <a:bodyPr/>
                    <a:lstStyle/>
                    <a:p>
                      <a:r>
                        <a:rPr lang="en-US" altLang="zh-CN" dirty="0"/>
                        <a:t>448</a:t>
                      </a:r>
                      <a:endParaRPr lang="zh-CN" altLang="en-US" dirty="0"/>
                    </a:p>
                  </a:txBody>
                  <a:tcPr/>
                </a:tc>
                <a:tc>
                  <a:txBody>
                    <a:bodyPr/>
                    <a:lstStyle/>
                    <a:p>
                      <a:r>
                        <a:rPr lang="en-US" altLang="zh-CN" dirty="0"/>
                        <a:t>224</a:t>
                      </a:r>
                      <a:endParaRPr lang="zh-CN" altLang="en-US" dirty="0"/>
                    </a:p>
                  </a:txBody>
                  <a:tcPr/>
                </a:tc>
                <a:tc>
                  <a:txBody>
                    <a:bodyPr/>
                    <a:lstStyle/>
                    <a:p>
                      <a:r>
                        <a:rPr lang="zh-CN" altLang="en-US" dirty="0"/>
                        <a:t>最好</a:t>
                      </a:r>
                    </a:p>
                  </a:txBody>
                  <a:tcPr/>
                </a:tc>
                <a:extLst>
                  <a:ext uri="{0D108BD9-81ED-4DB2-BD59-A6C34878D82A}">
                    <a16:rowId xmlns:a16="http://schemas.microsoft.com/office/drawing/2014/main" val="3436585669"/>
                  </a:ext>
                </a:extLst>
              </a:tr>
            </a:tbl>
          </a:graphicData>
        </a:graphic>
      </p:graphicFrame>
    </p:spTree>
    <p:extLst>
      <p:ext uri="{BB962C8B-B14F-4D97-AF65-F5344CB8AC3E}">
        <p14:creationId xmlns:p14="http://schemas.microsoft.com/office/powerpoint/2010/main" val="2504736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665289" y="4715470"/>
            <a:ext cx="3784599" cy="1846659"/>
          </a:xfrm>
        </p:spPr>
        <p:txBody>
          <a:bodyPr/>
          <a:lstStyle/>
          <a:p>
            <a:pPr marL="0" indent="0">
              <a:buNone/>
            </a:pPr>
            <a:r>
              <a:rPr lang="en-US" altLang="zh-CN" sz="2400" dirty="0" err="1"/>
              <a:t>Upsample</a:t>
            </a:r>
            <a:r>
              <a:rPr lang="zh-CN" altLang="en-US" sz="2400" dirty="0"/>
              <a:t>可以在一定程度上提高小目标的检测效果，但会让</a:t>
            </a:r>
            <a:r>
              <a:rPr lang="zh-CN" altLang="en-US" sz="2400" b="1" dirty="0">
                <a:solidFill>
                  <a:srgbClr val="FF0000"/>
                </a:solidFill>
              </a:rPr>
              <a:t>本来正常大小或者本来就大的目标过大，性能下降</a:t>
            </a:r>
            <a:r>
              <a:rPr lang="en-US" altLang="zh-CN" sz="2400" dirty="0"/>
              <a:t>(CNN-B).</a:t>
            </a:r>
            <a:endParaRPr lang="zh-CN" altLang="en-US" sz="2400" dirty="0"/>
          </a:p>
        </p:txBody>
      </p:sp>
      <p:sp>
        <p:nvSpPr>
          <p:cNvPr id="3" name="标题 2"/>
          <p:cNvSpPr>
            <a:spLocks noGrp="1"/>
          </p:cNvSpPr>
          <p:nvPr>
            <p:ph type="title"/>
          </p:nvPr>
        </p:nvSpPr>
        <p:spPr>
          <a:xfrm>
            <a:off x="406401" y="1219200"/>
            <a:ext cx="6756399" cy="984885"/>
          </a:xfrm>
        </p:spPr>
        <p:txBody>
          <a:bodyPr/>
          <a:lstStyle/>
          <a:p>
            <a:r>
              <a:rPr lang="en-US" altLang="zh-CN" dirty="0"/>
              <a:t>Guess experiment result</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438400"/>
            <a:ext cx="8886825" cy="1724025"/>
          </a:xfrm>
          <a:prstGeom prst="rect">
            <a:avLst/>
          </a:prstGeom>
        </p:spPr>
      </p:pic>
      <p:sp>
        <p:nvSpPr>
          <p:cNvPr id="6" name="文本占位符 1"/>
          <p:cNvSpPr txBox="1"/>
          <p:nvPr/>
        </p:nvSpPr>
        <p:spPr>
          <a:xfrm>
            <a:off x="7010400" y="4726860"/>
            <a:ext cx="3784599" cy="1107996"/>
          </a:xfrm>
          <a:prstGeom prst="rect">
            <a:avLst/>
          </a:prstGeom>
        </p:spPr>
        <p:txBody>
          <a:bodyPr wrap="square" lIns="0" tIns="0" rIns="0" bIns="0">
            <a:spAutoFit/>
          </a:bodyPr>
          <a:lstStyle>
            <a:lvl1pPr marL="457200" indent="-457200">
              <a:buFont typeface="Arial" panose="020B0604020202020204" pitchFamily="34" charset="0"/>
              <a:buChar char="•"/>
              <a:defRPr sz="28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r>
              <a:rPr lang="zh-CN" altLang="en-US" sz="2400" kern="0" dirty="0"/>
              <a:t>使用</a:t>
            </a:r>
            <a:r>
              <a:rPr lang="zh-CN" altLang="en-US" sz="2400" b="1" kern="0" dirty="0">
                <a:solidFill>
                  <a:srgbClr val="FF0000"/>
                </a:solidFill>
              </a:rPr>
              <a:t>高分辨率图像预训练与</a:t>
            </a:r>
            <a:r>
              <a:rPr lang="en-US" altLang="zh-CN" sz="2400" b="1" kern="0" dirty="0" err="1">
                <a:solidFill>
                  <a:srgbClr val="FF0000"/>
                </a:solidFill>
              </a:rPr>
              <a:t>upsample</a:t>
            </a:r>
            <a:r>
              <a:rPr lang="zh-CN" altLang="en-US" sz="2400" b="1" kern="0" dirty="0">
                <a:solidFill>
                  <a:srgbClr val="FF0000"/>
                </a:solidFill>
              </a:rPr>
              <a:t>微调</a:t>
            </a:r>
            <a:r>
              <a:rPr lang="zh-CN" altLang="en-US" sz="2400" kern="0" dirty="0"/>
              <a:t>得到的模型是更好的选择（</a:t>
            </a:r>
            <a:r>
              <a:rPr lang="en-US" altLang="zh-CN" sz="2400" kern="0" dirty="0"/>
              <a:t>CNN-B-FT</a:t>
            </a:r>
            <a:r>
              <a:rPr lang="zh-CN" altLang="en-US" sz="2400" kern="0" dirty="0"/>
              <a:t>）</a:t>
            </a:r>
          </a:p>
        </p:txBody>
      </p:sp>
      <p:sp>
        <p:nvSpPr>
          <p:cNvPr id="9" name="箭头: 下 8"/>
          <p:cNvSpPr/>
          <p:nvPr/>
        </p:nvSpPr>
        <p:spPr>
          <a:xfrm>
            <a:off x="3048000" y="4162425"/>
            <a:ext cx="381000" cy="485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a:off x="8991600" y="4204295"/>
            <a:ext cx="381000" cy="485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02261" y="2717346"/>
            <a:ext cx="3327399" cy="861774"/>
          </a:xfrm>
        </p:spPr>
        <p:txBody>
          <a:bodyPr/>
          <a:lstStyle/>
          <a:p>
            <a:r>
              <a:rPr lang="en-US" altLang="zh-CN" dirty="0"/>
              <a:t>1.Sampling </a:t>
            </a:r>
          </a:p>
          <a:p>
            <a:r>
              <a:rPr lang="en-US" altLang="zh-CN" b="1" dirty="0">
                <a:solidFill>
                  <a:srgbClr val="FF0000"/>
                </a:solidFill>
              </a:rPr>
              <a:t>Sub-Images</a:t>
            </a:r>
          </a:p>
        </p:txBody>
      </p:sp>
      <p:sp>
        <p:nvSpPr>
          <p:cNvPr id="3" name="标题 2"/>
          <p:cNvSpPr>
            <a:spLocks noGrp="1"/>
          </p:cNvSpPr>
          <p:nvPr>
            <p:ph type="title"/>
          </p:nvPr>
        </p:nvSpPr>
        <p:spPr/>
        <p:txBody>
          <a:bodyPr/>
          <a:lstStyle/>
          <a:p>
            <a:r>
              <a:rPr lang="en-US" altLang="zh-CN" dirty="0"/>
              <a:t>SNIP framework</a:t>
            </a:r>
            <a:endParaRPr lang="zh-CN" altLang="en-US" dirty="0"/>
          </a:p>
        </p:txBody>
      </p:sp>
      <p:sp>
        <p:nvSpPr>
          <p:cNvPr id="4" name="文本占位符 3"/>
          <p:cNvSpPr>
            <a:spLocks noGrp="1"/>
          </p:cNvSpPr>
          <p:nvPr>
            <p:ph type="body" sz="quarter" idx="18"/>
          </p:nvPr>
        </p:nvSpPr>
        <p:spPr>
          <a:xfrm>
            <a:off x="406401" y="4979313"/>
            <a:ext cx="3327399" cy="861774"/>
          </a:xfrm>
        </p:spPr>
        <p:txBody>
          <a:bodyPr/>
          <a:lstStyle/>
          <a:p>
            <a:r>
              <a:rPr lang="en-US" altLang="zh-CN" dirty="0"/>
              <a:t>2.</a:t>
            </a:r>
            <a:r>
              <a:rPr lang="zh-CN" altLang="en-US" dirty="0"/>
              <a:t>去除</a:t>
            </a:r>
            <a:r>
              <a:rPr lang="en-US" altLang="zh-CN" b="1" dirty="0">
                <a:solidFill>
                  <a:srgbClr val="FF0000"/>
                </a:solidFill>
              </a:rPr>
              <a:t>invalid </a:t>
            </a:r>
          </a:p>
          <a:p>
            <a:r>
              <a:rPr lang="en-US" altLang="zh-CN" b="1" dirty="0">
                <a:solidFill>
                  <a:srgbClr val="FF0000"/>
                </a:solidFill>
              </a:rPr>
              <a:t>anchor</a:t>
            </a:r>
          </a:p>
        </p:txBody>
      </p:sp>
      <p:sp>
        <p:nvSpPr>
          <p:cNvPr id="5" name="文本占位符 4"/>
          <p:cNvSpPr>
            <a:spLocks noGrp="1"/>
          </p:cNvSpPr>
          <p:nvPr>
            <p:ph type="body" sz="quarter" idx="19"/>
          </p:nvPr>
        </p:nvSpPr>
        <p:spPr>
          <a:xfrm>
            <a:off x="4495800" y="6079135"/>
            <a:ext cx="7315200" cy="430887"/>
          </a:xfrm>
        </p:spPr>
        <p:txBody>
          <a:bodyPr/>
          <a:lstStyle/>
          <a:p>
            <a:r>
              <a:rPr lang="en-US" altLang="zh-CN" dirty="0"/>
              <a:t>3.</a:t>
            </a:r>
            <a:r>
              <a:rPr lang="en-US" altLang="zh-CN" b="1" dirty="0">
                <a:solidFill>
                  <a:srgbClr val="FF0000"/>
                </a:solidFill>
              </a:rPr>
              <a:t>Scale Normalization for Image Pyramids</a:t>
            </a:r>
          </a:p>
        </p:txBody>
      </p:sp>
      <p:pic>
        <p:nvPicPr>
          <p:cNvPr id="8" name="图片 7"/>
          <p:cNvPicPr>
            <a:picLocks noChangeAspect="1"/>
          </p:cNvPicPr>
          <p:nvPr/>
        </p:nvPicPr>
        <p:blipFill>
          <a:blip r:embed="rId2"/>
          <a:stretch>
            <a:fillRect/>
          </a:stretch>
        </p:blipFill>
        <p:spPr>
          <a:xfrm>
            <a:off x="2362200" y="1711325"/>
            <a:ext cx="9712482" cy="3698875"/>
          </a:xfrm>
          <a:prstGeom prst="rect">
            <a:avLst/>
          </a:prstGeom>
        </p:spPr>
      </p:pic>
      <p:sp>
        <p:nvSpPr>
          <p:cNvPr id="9" name="箭头: 上弧形 8"/>
          <p:cNvSpPr/>
          <p:nvPr/>
        </p:nvSpPr>
        <p:spPr>
          <a:xfrm flipH="1">
            <a:off x="1600200" y="1280438"/>
            <a:ext cx="4953000" cy="132937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左 9"/>
          <p:cNvSpPr/>
          <p:nvPr/>
        </p:nvSpPr>
        <p:spPr>
          <a:xfrm>
            <a:off x="2586673" y="5025033"/>
            <a:ext cx="1267460" cy="371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a:off x="9372600" y="5396089"/>
            <a:ext cx="304800" cy="506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403578" y="1769191"/>
            <a:ext cx="8102622" cy="3085780"/>
          </a:xfrm>
          <a:prstGeom prst="rect">
            <a:avLst/>
          </a:prstGeom>
        </p:spPr>
      </p:pic>
      <p:sp>
        <p:nvSpPr>
          <p:cNvPr id="3" name="标题 2"/>
          <p:cNvSpPr>
            <a:spLocks noGrp="1"/>
          </p:cNvSpPr>
          <p:nvPr>
            <p:ph type="title"/>
          </p:nvPr>
        </p:nvSpPr>
        <p:spPr>
          <a:xfrm>
            <a:off x="406401" y="1219200"/>
            <a:ext cx="4350385" cy="492443"/>
          </a:xfrm>
        </p:spPr>
        <p:txBody>
          <a:bodyPr/>
          <a:lstStyle/>
          <a:p>
            <a:r>
              <a:rPr lang="en-US" altLang="zh-CN" dirty="0"/>
              <a:t>SNIP-&gt; RPN</a:t>
            </a:r>
            <a:r>
              <a:rPr lang="zh-CN" altLang="en-US" dirty="0"/>
              <a:t>阶段</a:t>
            </a:r>
          </a:p>
        </p:txBody>
      </p:sp>
      <p:sp>
        <p:nvSpPr>
          <p:cNvPr id="5" name="文本占位符 4"/>
          <p:cNvSpPr>
            <a:spLocks noGrp="1"/>
          </p:cNvSpPr>
          <p:nvPr>
            <p:ph type="body" sz="quarter" idx="19"/>
          </p:nvPr>
        </p:nvSpPr>
        <p:spPr>
          <a:xfrm>
            <a:off x="416561" y="2690336"/>
            <a:ext cx="2860039" cy="1600438"/>
          </a:xfrm>
        </p:spPr>
        <p:txBody>
          <a:bodyPr/>
          <a:lstStyle/>
          <a:p>
            <a:r>
              <a:rPr lang="zh-CN" altLang="en-US" sz="2400" dirty="0"/>
              <a:t>与</a:t>
            </a:r>
            <a:r>
              <a:rPr lang="en-US" altLang="zh-CN" sz="2400" dirty="0"/>
              <a:t>invalid GT</a:t>
            </a:r>
            <a:r>
              <a:rPr lang="zh-CN" altLang="en-US" sz="2400" dirty="0"/>
              <a:t>超过</a:t>
            </a:r>
            <a:r>
              <a:rPr lang="en-US" altLang="zh-CN" b="1" dirty="0">
                <a:solidFill>
                  <a:srgbClr val="FF0000"/>
                </a:solidFill>
              </a:rPr>
              <a:t>0.3</a:t>
            </a:r>
            <a:r>
              <a:rPr lang="zh-CN" altLang="en-US" sz="2400" dirty="0"/>
              <a:t>区域重叠的</a:t>
            </a:r>
            <a:r>
              <a:rPr lang="en-US" altLang="zh-CN" sz="2400" dirty="0"/>
              <a:t>anchor</a:t>
            </a:r>
            <a:r>
              <a:rPr lang="zh-CN" altLang="en-US" sz="2400" dirty="0"/>
              <a:t>在训练中被</a:t>
            </a:r>
            <a:r>
              <a:rPr lang="zh-CN" altLang="en-US" b="1" dirty="0">
                <a:solidFill>
                  <a:srgbClr val="FF0000"/>
                </a:solidFill>
              </a:rPr>
              <a:t>去除</a:t>
            </a:r>
            <a:r>
              <a:rPr lang="en-US" altLang="zh-CN" sz="2400" dirty="0"/>
              <a:t>,</a:t>
            </a:r>
            <a:r>
              <a:rPr lang="zh-CN" altLang="en-US" sz="2400" dirty="0"/>
              <a:t>得到</a:t>
            </a:r>
            <a:r>
              <a:rPr lang="en-US" altLang="zh-CN" sz="2400" dirty="0"/>
              <a:t>valid anchor</a:t>
            </a:r>
          </a:p>
        </p:txBody>
      </p:sp>
      <p:sp>
        <p:nvSpPr>
          <p:cNvPr id="6" name="文本占位符 5"/>
          <p:cNvSpPr>
            <a:spLocks noGrp="1"/>
          </p:cNvSpPr>
          <p:nvPr>
            <p:ph type="body" sz="quarter" idx="20"/>
          </p:nvPr>
        </p:nvSpPr>
        <p:spPr>
          <a:xfrm>
            <a:off x="4782186" y="5105400"/>
            <a:ext cx="6749414" cy="1477328"/>
          </a:xfrm>
        </p:spPr>
        <p:txBody>
          <a:bodyPr/>
          <a:lstStyle/>
          <a:p>
            <a:r>
              <a:rPr lang="en-US" altLang="zh-CN" sz="2400" dirty="0"/>
              <a:t>SNIP</a:t>
            </a:r>
            <a:r>
              <a:rPr lang="zh-CN" altLang="en-US" sz="2400" dirty="0"/>
              <a:t>对只有与预训练数据分辨率相近的目标实例（</a:t>
            </a:r>
            <a:r>
              <a:rPr lang="en-US" altLang="zh-CN" sz="2400" dirty="0"/>
              <a:t>224×224</a:t>
            </a:r>
            <a:r>
              <a:rPr lang="zh-CN" altLang="en-US" sz="2400" dirty="0"/>
              <a:t>）才被用来来训练检测器。在每个特定分辨率下</a:t>
            </a:r>
            <a:r>
              <a:rPr lang="zh-CN" altLang="en-US" sz="2400" dirty="0">
                <a:solidFill>
                  <a:srgbClr val="FF0000"/>
                </a:solidFill>
              </a:rPr>
              <a:t>只保留</a:t>
            </a:r>
            <a:r>
              <a:rPr lang="en-US" altLang="zh-CN" sz="2400" dirty="0" err="1">
                <a:solidFill>
                  <a:srgbClr val="FF0000"/>
                </a:solidFill>
              </a:rPr>
              <a:t>RoI</a:t>
            </a:r>
            <a:r>
              <a:rPr lang="en-US" altLang="zh-CN" sz="2400" dirty="0">
                <a:solidFill>
                  <a:srgbClr val="FF0000"/>
                </a:solidFill>
              </a:rPr>
              <a:t>[</a:t>
            </a:r>
            <a:r>
              <a:rPr lang="en-US" altLang="zh-CN" sz="2400" dirty="0" err="1">
                <a:solidFill>
                  <a:srgbClr val="FF0000"/>
                </a:solidFill>
              </a:rPr>
              <a:t>Smin,Smax</a:t>
            </a:r>
            <a:r>
              <a:rPr lang="en-US" altLang="zh-CN" sz="2400" dirty="0">
                <a:solidFill>
                  <a:srgbClr val="FF0000"/>
                </a:solidFill>
              </a:rPr>
              <a:t>]</a:t>
            </a:r>
            <a:r>
              <a:rPr lang="zh-CN" altLang="en-US" sz="2400" dirty="0">
                <a:solidFill>
                  <a:srgbClr val="FF0000"/>
                </a:solidFill>
              </a:rPr>
              <a:t>的</a:t>
            </a:r>
            <a:r>
              <a:rPr lang="en-US" altLang="zh-CN" sz="2400" dirty="0">
                <a:solidFill>
                  <a:srgbClr val="FF0000"/>
                </a:solidFill>
              </a:rPr>
              <a:t>anchor</a:t>
            </a:r>
            <a:r>
              <a:rPr lang="zh-CN" altLang="en-US" sz="2400" dirty="0">
                <a:solidFill>
                  <a:srgbClr val="FF0000"/>
                </a:solidFill>
              </a:rPr>
              <a:t>，其他</a:t>
            </a:r>
            <a:r>
              <a:rPr lang="en-US" altLang="zh-CN" sz="2400" dirty="0">
                <a:solidFill>
                  <a:srgbClr val="FF0000"/>
                </a:solidFill>
              </a:rPr>
              <a:t>anchor</a:t>
            </a:r>
            <a:r>
              <a:rPr lang="zh-CN" altLang="en-US" sz="2400" dirty="0">
                <a:solidFill>
                  <a:srgbClr val="FF0000"/>
                </a:solidFill>
              </a:rPr>
              <a:t>被标记为</a:t>
            </a:r>
            <a:r>
              <a:rPr lang="en-US" altLang="zh-CN" sz="2400" dirty="0">
                <a:solidFill>
                  <a:srgbClr val="FF0000"/>
                </a:solidFill>
              </a:rPr>
              <a:t>invalid anchor</a:t>
            </a:r>
            <a:r>
              <a:rPr lang="zh-CN" altLang="en-US" sz="2400" dirty="0">
                <a:solidFill>
                  <a:srgbClr val="FF0000"/>
                </a:solidFill>
              </a:rPr>
              <a:t>。</a:t>
            </a:r>
          </a:p>
        </p:txBody>
      </p:sp>
      <p:sp>
        <p:nvSpPr>
          <p:cNvPr id="10" name="箭头: 上弧形 9"/>
          <p:cNvSpPr/>
          <p:nvPr/>
        </p:nvSpPr>
        <p:spPr>
          <a:xfrm flipH="1">
            <a:off x="2819400" y="1600200"/>
            <a:ext cx="1600200" cy="6858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660400" y="4970919"/>
            <a:ext cx="3987800" cy="1569660"/>
          </a:xfrm>
          <a:prstGeom prst="rect">
            <a:avLst/>
          </a:prstGeom>
          <a:noFill/>
        </p:spPr>
        <p:txBody>
          <a:bodyPr wrap="square" rtlCol="0">
            <a:spAutoFit/>
          </a:bodyPr>
          <a:lstStyle/>
          <a:p>
            <a:r>
              <a:rPr lang="zh-CN" altLang="en-US" sz="2400" dirty="0">
                <a:solidFill>
                  <a:srgbClr val="FF0000"/>
                </a:solidFill>
                <a:latin typeface="Arial" panose="020B0604020202020204" pitchFamily="34" charset="0"/>
                <a:cs typeface="Arial" panose="020B0604020202020204" pitchFamily="34" charset="0"/>
              </a:rPr>
              <a:t>对于大尺度的</a:t>
            </a:r>
            <a:r>
              <a:rPr lang="en-US" altLang="zh-CN" sz="2400" dirty="0">
                <a:solidFill>
                  <a:srgbClr val="FF0000"/>
                </a:solidFill>
                <a:latin typeface="Arial" panose="020B0604020202020204" pitchFamily="34" charset="0"/>
                <a:cs typeface="Arial" panose="020B0604020202020204" pitchFamily="34" charset="0"/>
              </a:rPr>
              <a:t>feature map</a:t>
            </a:r>
            <a:r>
              <a:rPr lang="zh-CN" altLang="en-US" sz="2400" dirty="0">
                <a:solidFill>
                  <a:srgbClr val="FF0000"/>
                </a:solidFill>
                <a:latin typeface="Arial" panose="020B0604020202020204" pitchFamily="34" charset="0"/>
                <a:cs typeface="Arial" panose="020B0604020202020204" pitchFamily="34" charset="0"/>
              </a:rPr>
              <a:t>，只负责预测被放大的小物体；</a:t>
            </a:r>
            <a:endParaRPr lang="en-US" altLang="zh-CN" sz="2400" dirty="0">
              <a:solidFill>
                <a:srgbClr val="FF0000"/>
              </a:solidFill>
              <a:latin typeface="Arial" panose="020B0604020202020204" pitchFamily="34" charset="0"/>
              <a:cs typeface="Arial" panose="020B0604020202020204" pitchFamily="34" charset="0"/>
            </a:endParaRPr>
          </a:p>
          <a:p>
            <a:r>
              <a:rPr lang="zh-CN" altLang="en-US" sz="2400" dirty="0">
                <a:solidFill>
                  <a:srgbClr val="FF0000"/>
                </a:solidFill>
                <a:latin typeface="Arial" panose="020B0604020202020204" pitchFamily="34" charset="0"/>
                <a:cs typeface="Arial" panose="020B0604020202020204" pitchFamily="34" charset="0"/>
              </a:rPr>
              <a:t>对于小尺度的</a:t>
            </a:r>
            <a:r>
              <a:rPr lang="en-US" altLang="zh-CN" sz="2400" dirty="0">
                <a:solidFill>
                  <a:srgbClr val="FF0000"/>
                </a:solidFill>
                <a:latin typeface="Arial" panose="020B0604020202020204" pitchFamily="34" charset="0"/>
                <a:cs typeface="Arial" panose="020B0604020202020204" pitchFamily="34" charset="0"/>
              </a:rPr>
              <a:t>feature map</a:t>
            </a:r>
            <a:r>
              <a:rPr lang="zh-CN" altLang="en-US" sz="2400" dirty="0">
                <a:solidFill>
                  <a:srgbClr val="FF0000"/>
                </a:solidFill>
                <a:latin typeface="Arial" panose="020B0604020202020204" pitchFamily="34" charset="0"/>
                <a:cs typeface="Arial" panose="020B0604020202020204" pitchFamily="34" charset="0"/>
              </a:rPr>
              <a:t>，只预测被缩小的大物体。</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6245" y="1121410"/>
            <a:ext cx="2835275" cy="513080"/>
          </a:xfrm>
          <a:prstGeom prst="rect">
            <a:avLst/>
          </a:prstGeom>
        </p:spPr>
        <p:txBody>
          <a:bodyPr vert="horz" wrap="square" lIns="0" tIns="12700" rIns="0" bIns="0" rtlCol="0">
            <a:spAutoFit/>
          </a:bodyPr>
          <a:lstStyle/>
          <a:p>
            <a:pPr marL="12700">
              <a:lnSpc>
                <a:spcPct val="100000"/>
              </a:lnSpc>
              <a:spcBef>
                <a:spcPts val="100"/>
              </a:spcBef>
            </a:pPr>
            <a:r>
              <a:rPr spc="-90" dirty="0"/>
              <a:t>Task</a:t>
            </a:r>
            <a:r>
              <a:rPr spc="-70" dirty="0"/>
              <a:t> </a:t>
            </a:r>
            <a:r>
              <a:rPr spc="-5" dirty="0"/>
              <a:t>definition</a:t>
            </a:r>
          </a:p>
        </p:txBody>
      </p:sp>
      <p:sp>
        <p:nvSpPr>
          <p:cNvPr id="4" name="object 4"/>
          <p:cNvSpPr/>
          <p:nvPr/>
        </p:nvSpPr>
        <p:spPr>
          <a:xfrm>
            <a:off x="2700002" y="1947162"/>
            <a:ext cx="6791995" cy="452092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99E3B7-E196-498B-B626-DDB67C8550AD}"/>
              </a:ext>
            </a:extLst>
          </p:cNvPr>
          <p:cNvSpPr>
            <a:spLocks noGrp="1"/>
          </p:cNvSpPr>
          <p:nvPr>
            <p:ph type="body" sz="quarter" idx="13"/>
          </p:nvPr>
        </p:nvSpPr>
        <p:spPr>
          <a:xfrm>
            <a:off x="609600" y="2438400"/>
            <a:ext cx="5715000" cy="2215991"/>
          </a:xfrm>
        </p:spPr>
        <p:txBody>
          <a:bodyPr/>
          <a:lstStyle/>
          <a:p>
            <a:pPr marL="342900" indent="-342900">
              <a:buFont typeface="Arial" panose="020B0604020202020204" pitchFamily="34" charset="0"/>
              <a:buChar char="•"/>
            </a:pPr>
            <a:r>
              <a:rPr lang="zh-CN" altLang="en-US" dirty="0"/>
              <a:t>寻找一种关系：</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使得原始的</a:t>
            </a:r>
            <a:r>
              <a:rPr lang="en-US" altLang="zh-CN" dirty="0"/>
              <a:t>proposal</a:t>
            </a:r>
            <a:r>
              <a:rPr lang="zh-CN" altLang="en-US" dirty="0"/>
              <a:t>经过映射得到一个与</a:t>
            </a:r>
            <a:r>
              <a:rPr lang="en-US" altLang="zh-CN" dirty="0"/>
              <a:t>GT</a:t>
            </a:r>
            <a:r>
              <a:rPr lang="zh-CN" altLang="en-US" dirty="0"/>
              <a:t> </a:t>
            </a:r>
            <a:r>
              <a:rPr lang="en-US" altLang="zh-CN" dirty="0"/>
              <a:t>box G</a:t>
            </a:r>
            <a:r>
              <a:rPr lang="zh-CN" altLang="en-US" dirty="0"/>
              <a:t>更接近的</a:t>
            </a:r>
            <a:r>
              <a:rPr lang="en-US" altLang="zh-CN" dirty="0"/>
              <a:t>regression box G’</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b="1" dirty="0">
                <a:solidFill>
                  <a:srgbClr val="FF0000"/>
                </a:solidFill>
              </a:rPr>
              <a:t>A-&gt;G’</a:t>
            </a:r>
          </a:p>
        </p:txBody>
      </p:sp>
      <p:sp>
        <p:nvSpPr>
          <p:cNvPr id="3" name="标题 2">
            <a:extLst>
              <a:ext uri="{FF2B5EF4-FFF2-40B4-BE49-F238E27FC236}">
                <a16:creationId xmlns:a16="http://schemas.microsoft.com/office/drawing/2014/main" id="{5E610A4D-CA97-415B-8F7A-C8EE11FCAA47}"/>
              </a:ext>
            </a:extLst>
          </p:cNvPr>
          <p:cNvSpPr>
            <a:spLocks noGrp="1"/>
          </p:cNvSpPr>
          <p:nvPr>
            <p:ph type="title"/>
          </p:nvPr>
        </p:nvSpPr>
        <p:spPr>
          <a:xfrm>
            <a:off x="406401" y="1219200"/>
            <a:ext cx="6603999" cy="492443"/>
          </a:xfrm>
        </p:spPr>
        <p:txBody>
          <a:bodyPr/>
          <a:lstStyle/>
          <a:p>
            <a:r>
              <a:rPr lang="en-US" altLang="zh-CN" dirty="0"/>
              <a:t>SNIP-&gt;</a:t>
            </a:r>
            <a:r>
              <a:rPr lang="en-US" altLang="zh-CN" dirty="0" err="1"/>
              <a:t>Regression,fine</a:t>
            </a:r>
            <a:r>
              <a:rPr lang="en-US" altLang="zh-CN" dirty="0"/>
              <a:t> tuning</a:t>
            </a:r>
            <a:endParaRPr lang="zh-CN" altLang="en-US" dirty="0"/>
          </a:p>
        </p:txBody>
      </p:sp>
      <p:pic>
        <p:nvPicPr>
          <p:cNvPr id="8" name="图片 7">
            <a:extLst>
              <a:ext uri="{FF2B5EF4-FFF2-40B4-BE49-F238E27FC236}">
                <a16:creationId xmlns:a16="http://schemas.microsoft.com/office/drawing/2014/main" id="{699CA68A-61EB-4D68-BB3D-71DA450559DD}"/>
              </a:ext>
            </a:extLst>
          </p:cNvPr>
          <p:cNvPicPr>
            <a:picLocks noChangeAspect="1"/>
          </p:cNvPicPr>
          <p:nvPr/>
        </p:nvPicPr>
        <p:blipFill>
          <a:blip r:embed="rId2"/>
          <a:stretch>
            <a:fillRect/>
          </a:stretch>
        </p:blipFill>
        <p:spPr>
          <a:xfrm>
            <a:off x="6553200" y="1905000"/>
            <a:ext cx="3502436" cy="3317557"/>
          </a:xfrm>
          <a:prstGeom prst="rect">
            <a:avLst/>
          </a:prstGeom>
        </p:spPr>
      </p:pic>
    </p:spTree>
    <p:extLst>
      <p:ext uri="{BB962C8B-B14F-4D97-AF65-F5344CB8AC3E}">
        <p14:creationId xmlns:p14="http://schemas.microsoft.com/office/powerpoint/2010/main" val="58306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63B084-6D88-4DAE-8EFE-3C5D588BB902}"/>
              </a:ext>
            </a:extLst>
          </p:cNvPr>
          <p:cNvSpPr>
            <a:spLocks noGrp="1"/>
          </p:cNvSpPr>
          <p:nvPr>
            <p:ph type="body" sz="quarter" idx="13"/>
          </p:nvPr>
        </p:nvSpPr>
        <p:spPr>
          <a:xfrm>
            <a:off x="386081" y="2047081"/>
            <a:ext cx="5079999" cy="738664"/>
          </a:xfrm>
        </p:spPr>
        <p:txBody>
          <a:bodyPr/>
          <a:lstStyle/>
          <a:p>
            <a:r>
              <a:rPr lang="zh-CN" altLang="en-US" dirty="0"/>
              <a:t>使用</a:t>
            </a:r>
            <a:r>
              <a:rPr lang="en-US" altLang="zh-CN" dirty="0"/>
              <a:t>Deformable RFCN detector</a:t>
            </a:r>
            <a:r>
              <a:rPr lang="zh-CN" altLang="en-US" dirty="0"/>
              <a:t>而不是常见的一般卷积。</a:t>
            </a:r>
          </a:p>
        </p:txBody>
      </p:sp>
      <p:sp>
        <p:nvSpPr>
          <p:cNvPr id="3" name="标题 2">
            <a:extLst>
              <a:ext uri="{FF2B5EF4-FFF2-40B4-BE49-F238E27FC236}">
                <a16:creationId xmlns:a16="http://schemas.microsoft.com/office/drawing/2014/main" id="{360ABA7A-855E-4131-ABD1-8D4FB3987D3D}"/>
              </a:ext>
            </a:extLst>
          </p:cNvPr>
          <p:cNvSpPr>
            <a:spLocks noGrp="1"/>
          </p:cNvSpPr>
          <p:nvPr>
            <p:ph type="title"/>
          </p:nvPr>
        </p:nvSpPr>
        <p:spPr>
          <a:xfrm>
            <a:off x="406401" y="1219200"/>
            <a:ext cx="7365999" cy="492443"/>
          </a:xfrm>
        </p:spPr>
        <p:txBody>
          <a:bodyPr/>
          <a:lstStyle/>
          <a:p>
            <a:r>
              <a:rPr lang="en-US" altLang="zh-CN" dirty="0"/>
              <a:t>SNIP-&gt; Deformable RFCN detector</a:t>
            </a:r>
            <a:endParaRPr lang="zh-CN" altLang="en-US" dirty="0"/>
          </a:p>
        </p:txBody>
      </p:sp>
      <p:pic>
        <p:nvPicPr>
          <p:cNvPr id="8" name="图片 7">
            <a:extLst>
              <a:ext uri="{FF2B5EF4-FFF2-40B4-BE49-F238E27FC236}">
                <a16:creationId xmlns:a16="http://schemas.microsoft.com/office/drawing/2014/main" id="{DC34BBA8-8943-4C7C-9506-09DBDCB5354C}"/>
              </a:ext>
            </a:extLst>
          </p:cNvPr>
          <p:cNvPicPr>
            <a:picLocks noChangeAspect="1"/>
          </p:cNvPicPr>
          <p:nvPr/>
        </p:nvPicPr>
        <p:blipFill rotWithShape="1">
          <a:blip r:embed="rId2"/>
          <a:srcRect r="4368" b="1938"/>
          <a:stretch/>
        </p:blipFill>
        <p:spPr>
          <a:xfrm>
            <a:off x="6166115" y="2532856"/>
            <a:ext cx="6025885" cy="3393440"/>
          </a:xfrm>
          <a:prstGeom prst="rect">
            <a:avLst/>
          </a:prstGeom>
        </p:spPr>
      </p:pic>
      <p:pic>
        <p:nvPicPr>
          <p:cNvPr id="4" name="图片 3">
            <a:extLst>
              <a:ext uri="{FF2B5EF4-FFF2-40B4-BE49-F238E27FC236}">
                <a16:creationId xmlns:a16="http://schemas.microsoft.com/office/drawing/2014/main" id="{D44A34E2-CC72-4964-804D-0D80E6AC8CD9}"/>
              </a:ext>
            </a:extLst>
          </p:cNvPr>
          <p:cNvPicPr>
            <a:picLocks noChangeAspect="1"/>
          </p:cNvPicPr>
          <p:nvPr/>
        </p:nvPicPr>
        <p:blipFill>
          <a:blip r:embed="rId3"/>
          <a:stretch>
            <a:fillRect/>
          </a:stretch>
        </p:blipFill>
        <p:spPr>
          <a:xfrm>
            <a:off x="377706" y="2824321"/>
            <a:ext cx="5778249" cy="3633670"/>
          </a:xfrm>
          <a:prstGeom prst="rect">
            <a:avLst/>
          </a:prstGeom>
        </p:spPr>
      </p:pic>
      <p:sp>
        <p:nvSpPr>
          <p:cNvPr id="6" name="箭头: 右 5">
            <a:extLst>
              <a:ext uri="{FF2B5EF4-FFF2-40B4-BE49-F238E27FC236}">
                <a16:creationId xmlns:a16="http://schemas.microsoft.com/office/drawing/2014/main" id="{ADDDDBDE-2160-4C10-84ED-2077F0FCC735}"/>
              </a:ext>
            </a:extLst>
          </p:cNvPr>
          <p:cNvSpPr/>
          <p:nvPr/>
        </p:nvSpPr>
        <p:spPr>
          <a:xfrm rot="1146617">
            <a:off x="2438865" y="5013561"/>
            <a:ext cx="3654151" cy="152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7AC11EE6-8B18-444B-A2CC-C2876E815BA1}"/>
              </a:ext>
            </a:extLst>
          </p:cNvPr>
          <p:cNvSpPr/>
          <p:nvPr/>
        </p:nvSpPr>
        <p:spPr>
          <a:xfrm>
            <a:off x="4642115" y="4077176"/>
            <a:ext cx="1524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617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434E8C-4500-45E6-93AA-2022D7C68077}"/>
              </a:ext>
            </a:extLst>
          </p:cNvPr>
          <p:cNvSpPr>
            <a:spLocks noGrp="1"/>
          </p:cNvSpPr>
          <p:nvPr>
            <p:ph type="body" sz="quarter" idx="13"/>
          </p:nvPr>
        </p:nvSpPr>
        <p:spPr>
          <a:xfrm>
            <a:off x="396241" y="2006600"/>
            <a:ext cx="8356599" cy="1477328"/>
          </a:xfrm>
        </p:spPr>
        <p:txBody>
          <a:bodyPr/>
          <a:lstStyle/>
          <a:p>
            <a:r>
              <a:rPr lang="en-US" altLang="zh-CN" dirty="0"/>
              <a:t>Motivation</a:t>
            </a:r>
            <a:r>
              <a:rPr lang="zh-CN" altLang="en-US" dirty="0"/>
              <a:t>：</a:t>
            </a:r>
            <a:endParaRPr lang="en-US" altLang="zh-CN" dirty="0"/>
          </a:p>
          <a:p>
            <a:r>
              <a:rPr lang="en-US" altLang="zh-CN" dirty="0"/>
              <a:t>deeper layer </a:t>
            </a:r>
          </a:p>
          <a:p>
            <a:pPr marL="0" indent="0">
              <a:buNone/>
            </a:pPr>
            <a:r>
              <a:rPr lang="en-US" altLang="zh-CN" dirty="0"/>
              <a:t>	-&gt; translation invariance</a:t>
            </a:r>
            <a:r>
              <a:rPr lang="zh-CN" altLang="en-US" dirty="0"/>
              <a:t> </a:t>
            </a:r>
            <a:r>
              <a:rPr lang="en-US" altLang="zh-CN" dirty="0"/>
              <a:t>-&gt; boost</a:t>
            </a:r>
          </a:p>
          <a:p>
            <a:pPr marL="0" indent="0">
              <a:buNone/>
            </a:pPr>
            <a:r>
              <a:rPr lang="en-US" altLang="zh-CN" dirty="0"/>
              <a:t>           -&gt; translation variance</a:t>
            </a:r>
            <a:r>
              <a:rPr lang="zh-CN" altLang="en-US" dirty="0"/>
              <a:t>    </a:t>
            </a:r>
            <a:r>
              <a:rPr lang="en-US" altLang="zh-CN" dirty="0"/>
              <a:t>-&gt; recoil </a:t>
            </a:r>
            <a:endParaRPr lang="zh-CN" altLang="en-US" dirty="0"/>
          </a:p>
        </p:txBody>
      </p:sp>
      <p:sp>
        <p:nvSpPr>
          <p:cNvPr id="3" name="标题 2">
            <a:extLst>
              <a:ext uri="{FF2B5EF4-FFF2-40B4-BE49-F238E27FC236}">
                <a16:creationId xmlns:a16="http://schemas.microsoft.com/office/drawing/2014/main" id="{E4040C1E-4C06-4141-81BB-F958059B25B9}"/>
              </a:ext>
            </a:extLst>
          </p:cNvPr>
          <p:cNvSpPr>
            <a:spLocks noGrp="1"/>
          </p:cNvSpPr>
          <p:nvPr>
            <p:ph type="title"/>
          </p:nvPr>
        </p:nvSpPr>
        <p:spPr>
          <a:xfrm>
            <a:off x="406401" y="1219200"/>
            <a:ext cx="10566399" cy="762000"/>
          </a:xfrm>
        </p:spPr>
        <p:txBody>
          <a:bodyPr/>
          <a:lstStyle/>
          <a:p>
            <a:r>
              <a:rPr lang="en-US" altLang="zh-CN" dirty="0"/>
              <a:t>Region-based Fully Convolutional Networks</a:t>
            </a:r>
            <a:r>
              <a:rPr lang="zh-CN" altLang="en-US" dirty="0"/>
              <a:t>：</a:t>
            </a:r>
            <a:r>
              <a:rPr lang="en-US" altLang="zh-CN" dirty="0"/>
              <a:t> R-FCN</a:t>
            </a:r>
            <a:endParaRPr lang="zh-CN" altLang="en-US" dirty="0"/>
          </a:p>
        </p:txBody>
      </p:sp>
      <p:pic>
        <p:nvPicPr>
          <p:cNvPr id="5" name="图片 4">
            <a:extLst>
              <a:ext uri="{FF2B5EF4-FFF2-40B4-BE49-F238E27FC236}">
                <a16:creationId xmlns:a16="http://schemas.microsoft.com/office/drawing/2014/main" id="{79BB0C4F-B8D0-4D0E-8913-3CC6BDF67419}"/>
              </a:ext>
            </a:extLst>
          </p:cNvPr>
          <p:cNvPicPr>
            <a:picLocks noChangeAspect="1"/>
          </p:cNvPicPr>
          <p:nvPr/>
        </p:nvPicPr>
        <p:blipFill>
          <a:blip r:embed="rId2"/>
          <a:stretch>
            <a:fillRect/>
          </a:stretch>
        </p:blipFill>
        <p:spPr>
          <a:xfrm>
            <a:off x="5410200" y="3657600"/>
            <a:ext cx="6236677" cy="2667000"/>
          </a:xfrm>
          <a:prstGeom prst="rect">
            <a:avLst/>
          </a:prstGeom>
        </p:spPr>
      </p:pic>
      <p:sp>
        <p:nvSpPr>
          <p:cNvPr id="6" name="文本框 5">
            <a:extLst>
              <a:ext uri="{FF2B5EF4-FFF2-40B4-BE49-F238E27FC236}">
                <a16:creationId xmlns:a16="http://schemas.microsoft.com/office/drawing/2014/main" id="{2723373E-41AD-43A5-8056-24CBC3E9C50C}"/>
              </a:ext>
            </a:extLst>
          </p:cNvPr>
          <p:cNvSpPr txBox="1"/>
          <p:nvPr/>
        </p:nvSpPr>
        <p:spPr>
          <a:xfrm>
            <a:off x="406401" y="4343400"/>
            <a:ext cx="4648200" cy="1938992"/>
          </a:xfrm>
          <a:prstGeom prst="rect">
            <a:avLst/>
          </a:prstGeom>
          <a:noFill/>
        </p:spPr>
        <p:txBody>
          <a:bodyPr wrap="square" rtlCol="0">
            <a:spAutoFit/>
          </a:bodyPr>
          <a:lstStyle/>
          <a:p>
            <a:r>
              <a:rPr lang="zh-CN" altLang="en-US" sz="2400" dirty="0"/>
              <a:t>当卷积网络变深后，</a:t>
            </a:r>
            <a:r>
              <a:rPr lang="en-US" altLang="zh-CN" sz="2400" dirty="0"/>
              <a:t>feature map</a:t>
            </a:r>
            <a:r>
              <a:rPr lang="zh-CN" altLang="en-US" sz="2400" dirty="0"/>
              <a:t>会越来越小</a:t>
            </a:r>
            <a:endParaRPr lang="en-US" altLang="zh-CN" sz="2400" dirty="0"/>
          </a:p>
          <a:p>
            <a:r>
              <a:rPr lang="zh-CN" altLang="en-US" sz="2400" dirty="0"/>
              <a:t>输入图片中物体的小偏移，经过</a:t>
            </a:r>
            <a:r>
              <a:rPr lang="en-US" altLang="zh-CN" sz="2400" dirty="0"/>
              <a:t>N</a:t>
            </a:r>
            <a:r>
              <a:rPr lang="zh-CN" altLang="en-US" sz="2400" dirty="0"/>
              <a:t>多层</a:t>
            </a:r>
            <a:r>
              <a:rPr lang="en-US" altLang="zh-CN" sz="2400" dirty="0"/>
              <a:t>pooling</a:t>
            </a:r>
            <a:r>
              <a:rPr lang="zh-CN" altLang="en-US" sz="2400" dirty="0"/>
              <a:t>后在最后的小</a:t>
            </a:r>
            <a:r>
              <a:rPr lang="en-US" altLang="zh-CN" sz="2400" dirty="0"/>
              <a:t>feature map</a:t>
            </a:r>
            <a:r>
              <a:rPr lang="zh-CN" altLang="en-US" sz="2400" dirty="0"/>
              <a:t>上会感知不到。</a:t>
            </a:r>
          </a:p>
        </p:txBody>
      </p:sp>
    </p:spTree>
    <p:extLst>
      <p:ext uri="{BB962C8B-B14F-4D97-AF65-F5344CB8AC3E}">
        <p14:creationId xmlns:p14="http://schemas.microsoft.com/office/powerpoint/2010/main" val="2292516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71766BC-58DB-422B-99E8-91FD23A745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01" r="10106" b="2745"/>
          <a:stretch/>
        </p:blipFill>
        <p:spPr bwMode="auto">
          <a:xfrm>
            <a:off x="4343400" y="1752049"/>
            <a:ext cx="7752080" cy="403891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1E9398B2-B5A1-4694-A33F-D1A4B706E6C9}"/>
              </a:ext>
            </a:extLst>
          </p:cNvPr>
          <p:cNvSpPr>
            <a:spLocks noGrp="1"/>
          </p:cNvSpPr>
          <p:nvPr>
            <p:ph type="body" sz="quarter" idx="13"/>
          </p:nvPr>
        </p:nvSpPr>
        <p:spPr>
          <a:xfrm>
            <a:off x="254001" y="2590800"/>
            <a:ext cx="5841999" cy="1477328"/>
          </a:xfrm>
        </p:spPr>
        <p:txBody>
          <a:bodyPr/>
          <a:lstStyle/>
          <a:p>
            <a:pPr marL="0" indent="0">
              <a:buNone/>
            </a:pPr>
            <a:r>
              <a:rPr lang="en-US" altLang="zh-CN" dirty="0"/>
              <a:t>1.Backbone architecture: </a:t>
            </a:r>
          </a:p>
          <a:p>
            <a:pPr marL="0" indent="0">
              <a:buNone/>
            </a:pPr>
            <a:r>
              <a:rPr lang="en-US" altLang="zh-CN" dirty="0" err="1"/>
              <a:t>ResNet</a:t>
            </a:r>
            <a:r>
              <a:rPr lang="en-US" altLang="zh-CN" dirty="0"/>
              <a:t> 100 + </a:t>
            </a:r>
            <a:r>
              <a:rPr lang="en-US" altLang="zh-CN" b="1" dirty="0">
                <a:solidFill>
                  <a:srgbClr val="FF0000"/>
                </a:solidFill>
              </a:rPr>
              <a:t>1*1*1024 kernel conv</a:t>
            </a:r>
          </a:p>
          <a:p>
            <a:pPr marL="0" indent="0">
              <a:buNone/>
            </a:pPr>
            <a:r>
              <a:rPr lang="en-US" altLang="zh-CN" dirty="0"/>
              <a:t>-&gt; 2048-d to 1024-d</a:t>
            </a:r>
          </a:p>
          <a:p>
            <a:pPr marL="0" indent="0">
              <a:buNone/>
            </a:pPr>
            <a:r>
              <a:rPr lang="zh-CN" altLang="en-US" dirty="0"/>
              <a:t>（</a:t>
            </a:r>
            <a:r>
              <a:rPr lang="en-US" altLang="zh-CN" dirty="0"/>
              <a:t>Dimension reduction</a:t>
            </a:r>
            <a:r>
              <a:rPr lang="zh-CN" altLang="en-US" dirty="0"/>
              <a:t>）</a:t>
            </a:r>
          </a:p>
        </p:txBody>
      </p:sp>
      <p:sp>
        <p:nvSpPr>
          <p:cNvPr id="3" name="标题 2">
            <a:extLst>
              <a:ext uri="{FF2B5EF4-FFF2-40B4-BE49-F238E27FC236}">
                <a16:creationId xmlns:a16="http://schemas.microsoft.com/office/drawing/2014/main" id="{F9C1422D-ABBC-477D-AAB3-D39ECE9D149A}"/>
              </a:ext>
            </a:extLst>
          </p:cNvPr>
          <p:cNvSpPr>
            <a:spLocks noGrp="1"/>
          </p:cNvSpPr>
          <p:nvPr>
            <p:ph type="title"/>
          </p:nvPr>
        </p:nvSpPr>
        <p:spPr>
          <a:xfrm>
            <a:off x="406401" y="1219200"/>
            <a:ext cx="10337799" cy="492443"/>
          </a:xfrm>
        </p:spPr>
        <p:txBody>
          <a:bodyPr/>
          <a:lstStyle/>
          <a:p>
            <a:r>
              <a:rPr lang="en-US" altLang="zh-CN" dirty="0"/>
              <a:t>R-FCN framework</a:t>
            </a:r>
            <a:endParaRPr lang="zh-CN" altLang="en-US" dirty="0"/>
          </a:p>
        </p:txBody>
      </p:sp>
      <p:sp>
        <p:nvSpPr>
          <p:cNvPr id="4" name="文本框 3">
            <a:extLst>
              <a:ext uri="{FF2B5EF4-FFF2-40B4-BE49-F238E27FC236}">
                <a16:creationId xmlns:a16="http://schemas.microsoft.com/office/drawing/2014/main" id="{EFC3FF43-986C-48A9-B92B-8736F76DCBD1}"/>
              </a:ext>
            </a:extLst>
          </p:cNvPr>
          <p:cNvSpPr txBox="1"/>
          <p:nvPr/>
        </p:nvSpPr>
        <p:spPr>
          <a:xfrm>
            <a:off x="254001" y="4947285"/>
            <a:ext cx="5092700" cy="1569660"/>
          </a:xfrm>
          <a:prstGeom prst="rect">
            <a:avLst/>
          </a:prstGeom>
          <a:noFill/>
        </p:spPr>
        <p:txBody>
          <a:bodyPr wrap="square" rtlCol="0">
            <a:spAutoFit/>
          </a:bodyPr>
          <a:lstStyle/>
          <a:p>
            <a:r>
              <a:rPr lang="nl-NL" altLang="zh-CN" sz="2400" dirty="0">
                <a:latin typeface="Arial" panose="020B0604020202020204" pitchFamily="34" charset="0"/>
                <a:cs typeface="Arial" panose="020B0604020202020204" pitchFamily="34" charset="0"/>
              </a:rPr>
              <a:t>2.</a:t>
            </a:r>
            <a:r>
              <a:rPr lang="nl-NL" altLang="zh-CN" sz="2400" b="1" dirty="0">
                <a:solidFill>
                  <a:srgbClr val="FF0000"/>
                </a:solidFill>
                <a:latin typeface="Arial" panose="020B0604020202020204" pitchFamily="34" charset="0"/>
                <a:cs typeface="Arial" panose="020B0604020202020204" pitchFamily="34" charset="0"/>
              </a:rPr>
              <a:t>k</a:t>
            </a:r>
            <a:r>
              <a:rPr lang="en-US" altLang="zh-CN" sz="2400" b="1" dirty="0">
                <a:solidFill>
                  <a:srgbClr val="FF0000"/>
                </a:solidFill>
                <a:latin typeface="Arial" panose="020B0604020202020204" pitchFamily="34" charset="0"/>
                <a:cs typeface="Arial" panose="020B0604020202020204" pitchFamily="34" charset="0"/>
              </a:rPr>
              <a:t>^2</a:t>
            </a:r>
            <a:r>
              <a:rPr lang="nl-NL" altLang="zh-CN" sz="2400" b="1" dirty="0">
                <a:solidFill>
                  <a:srgbClr val="FF0000"/>
                </a:solidFill>
                <a:latin typeface="Arial" panose="020B0604020202020204" pitchFamily="34" charset="0"/>
                <a:cs typeface="Arial" panose="020B0604020202020204" pitchFamily="34" charset="0"/>
              </a:rPr>
              <a:t>(C+1)-d conv</a:t>
            </a:r>
            <a:r>
              <a:rPr lang="zh-CN" altLang="en-US" sz="2400" dirty="0">
                <a:latin typeface="Arial" panose="020B0604020202020204" pitchFamily="34" charset="0"/>
                <a:cs typeface="Arial" panose="020B0604020202020204" pitchFamily="34" charset="0"/>
              </a:rPr>
              <a:t>：</a:t>
            </a:r>
            <a:endParaRPr lang="nl-NL" altLang="zh-CN" sz="2400" dirty="0">
              <a:latin typeface="Arial" panose="020B0604020202020204" pitchFamily="34" charset="0"/>
              <a:cs typeface="Arial" panose="020B0604020202020204" pitchFamily="34" charset="0"/>
            </a:endParaRPr>
          </a:p>
          <a:p>
            <a:r>
              <a:rPr lang="en-US" altLang="zh-CN" sz="2400" dirty="0"/>
              <a:t>C+1 layer per section</a:t>
            </a:r>
          </a:p>
          <a:p>
            <a:r>
              <a:rPr lang="en-US" altLang="zh-CN" sz="2400" dirty="0"/>
              <a:t>Total is k^2(sections) * (C+1)(categories + background)</a:t>
            </a:r>
            <a:endParaRPr lang="zh-CN" altLang="en-US" sz="2400" dirty="0"/>
          </a:p>
        </p:txBody>
      </p:sp>
      <p:sp>
        <p:nvSpPr>
          <p:cNvPr id="5" name="文本框 4">
            <a:extLst>
              <a:ext uri="{FF2B5EF4-FFF2-40B4-BE49-F238E27FC236}">
                <a16:creationId xmlns:a16="http://schemas.microsoft.com/office/drawing/2014/main" id="{4B78E80D-24DF-4FE5-81C9-7A3266301337}"/>
              </a:ext>
            </a:extLst>
          </p:cNvPr>
          <p:cNvSpPr txBox="1"/>
          <p:nvPr/>
        </p:nvSpPr>
        <p:spPr>
          <a:xfrm>
            <a:off x="5575300" y="5788650"/>
            <a:ext cx="5161279" cy="830997"/>
          </a:xfrm>
          <a:prstGeom prst="rect">
            <a:avLst/>
          </a:prstGeom>
          <a:noFill/>
        </p:spPr>
        <p:txBody>
          <a:bodyPr wrap="square" rtlCol="0">
            <a:spAutoFit/>
          </a:bodyPr>
          <a:lstStyle/>
          <a:p>
            <a:r>
              <a:rPr lang="en-US" altLang="zh-CN" sz="2400" dirty="0"/>
              <a:t>3.RoI Pooling</a:t>
            </a:r>
            <a:r>
              <a:rPr lang="zh-CN" altLang="en-US" sz="2400" dirty="0"/>
              <a:t>：</a:t>
            </a:r>
            <a:endParaRPr lang="en-US" altLang="zh-CN" sz="2400" dirty="0"/>
          </a:p>
          <a:p>
            <a:r>
              <a:rPr lang="en-US" altLang="zh-CN" sz="2400" b="1" dirty="0">
                <a:solidFill>
                  <a:srgbClr val="FF0000"/>
                </a:solidFill>
              </a:rPr>
              <a:t>Pooling from C+1 categories</a:t>
            </a:r>
          </a:p>
        </p:txBody>
      </p:sp>
      <p:sp>
        <p:nvSpPr>
          <p:cNvPr id="6" name="文本框 5">
            <a:extLst>
              <a:ext uri="{FF2B5EF4-FFF2-40B4-BE49-F238E27FC236}">
                <a16:creationId xmlns:a16="http://schemas.microsoft.com/office/drawing/2014/main" id="{0A3BCFF6-B23D-4331-B8AD-BF32696E16C8}"/>
              </a:ext>
            </a:extLst>
          </p:cNvPr>
          <p:cNvSpPr txBox="1"/>
          <p:nvPr/>
        </p:nvSpPr>
        <p:spPr>
          <a:xfrm>
            <a:off x="9677400" y="5788650"/>
            <a:ext cx="3936999" cy="461665"/>
          </a:xfrm>
          <a:prstGeom prst="rect">
            <a:avLst/>
          </a:prstGeom>
          <a:noFill/>
        </p:spPr>
        <p:txBody>
          <a:bodyPr wrap="square" rtlCol="0">
            <a:spAutoFit/>
          </a:bodyPr>
          <a:lstStyle/>
          <a:p>
            <a:r>
              <a:rPr lang="en-US" altLang="zh-CN" sz="2400" dirty="0"/>
              <a:t>4.Vote on a </a:t>
            </a:r>
            <a:r>
              <a:rPr lang="en-US" altLang="zh-CN" sz="2400" dirty="0" err="1"/>
              <a:t>RoI</a:t>
            </a:r>
            <a:endParaRPr lang="zh-CN" altLang="en-US" sz="2400" dirty="0"/>
          </a:p>
        </p:txBody>
      </p:sp>
      <p:sp>
        <p:nvSpPr>
          <p:cNvPr id="7" name="箭头: 上弧形 6">
            <a:extLst>
              <a:ext uri="{FF2B5EF4-FFF2-40B4-BE49-F238E27FC236}">
                <a16:creationId xmlns:a16="http://schemas.microsoft.com/office/drawing/2014/main" id="{68DB675E-6969-4073-AA5E-34B912BB408E}"/>
              </a:ext>
            </a:extLst>
          </p:cNvPr>
          <p:cNvSpPr/>
          <p:nvPr/>
        </p:nvSpPr>
        <p:spPr>
          <a:xfrm flipH="1">
            <a:off x="3962400" y="2452685"/>
            <a:ext cx="1981200" cy="381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上弧形 7">
            <a:extLst>
              <a:ext uri="{FF2B5EF4-FFF2-40B4-BE49-F238E27FC236}">
                <a16:creationId xmlns:a16="http://schemas.microsoft.com/office/drawing/2014/main" id="{7AC06F0A-9BDE-4910-85E5-FDB2EB9781BA}"/>
              </a:ext>
            </a:extLst>
          </p:cNvPr>
          <p:cNvSpPr/>
          <p:nvPr/>
        </p:nvSpPr>
        <p:spPr>
          <a:xfrm flipH="1">
            <a:off x="3244851" y="4760194"/>
            <a:ext cx="3048000" cy="533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7040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SNIP</a:t>
            </a:r>
            <a:r>
              <a:rPr lang="zh-CN" altLang="en-US" dirty="0"/>
              <a:t>核心思想</a:t>
            </a:r>
          </a:p>
        </p:txBody>
      </p:sp>
      <p:sp>
        <p:nvSpPr>
          <p:cNvPr id="5" name="文本框 4"/>
          <p:cNvSpPr txBox="1"/>
          <p:nvPr/>
        </p:nvSpPr>
        <p:spPr>
          <a:xfrm>
            <a:off x="907415" y="2286000"/>
            <a:ext cx="8229600"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FF0000"/>
                </a:solidFill>
                <a:latin typeface="Arial" panose="020B0604020202020204" pitchFamily="34" charset="0"/>
                <a:cs typeface="Arial" panose="020B0604020202020204" pitchFamily="34" charset="0"/>
              </a:rPr>
              <a:t>对于大尺度的</a:t>
            </a:r>
            <a:r>
              <a:rPr lang="en-US" altLang="zh-CN" sz="2400" dirty="0">
                <a:solidFill>
                  <a:srgbClr val="FF0000"/>
                </a:solidFill>
                <a:latin typeface="Arial" panose="020B0604020202020204" pitchFamily="34" charset="0"/>
                <a:cs typeface="Arial" panose="020B0604020202020204" pitchFamily="34" charset="0"/>
              </a:rPr>
              <a:t>feature map</a:t>
            </a:r>
            <a:r>
              <a:rPr lang="zh-CN" altLang="en-US" sz="2400" dirty="0">
                <a:solidFill>
                  <a:srgbClr val="FF0000"/>
                </a:solidFill>
                <a:latin typeface="Arial" panose="020B0604020202020204" pitchFamily="34" charset="0"/>
                <a:cs typeface="Arial" panose="020B0604020202020204" pitchFamily="34" charset="0"/>
              </a:rPr>
              <a:t>，只负责预测被放大的小物体；</a:t>
            </a:r>
            <a:endParaRPr lang="en-US" altLang="zh-CN" sz="2400">
              <a:solidFill>
                <a:srgbClr val="FF0000"/>
              </a:solidFill>
              <a:latin typeface="Arial" panose="020B0604020202020204" pitchFamily="34" charset="0"/>
              <a:cs typeface="Arial" panose="020B0604020202020204" pitchFamily="34" charset="0"/>
            </a:endParaRPr>
          </a:p>
          <a:p>
            <a:endParaRPr lang="en-US" altLang="zh-CN" sz="24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zh-CN" altLang="en-US" sz="2400" dirty="0">
                <a:solidFill>
                  <a:srgbClr val="FF0000"/>
                </a:solidFill>
                <a:latin typeface="Arial" panose="020B0604020202020204" pitchFamily="34" charset="0"/>
                <a:cs typeface="Arial" panose="020B0604020202020204" pitchFamily="34" charset="0"/>
              </a:rPr>
              <a:t>对于小尺度的</a:t>
            </a:r>
            <a:r>
              <a:rPr lang="en-US" altLang="zh-CN" sz="2400" dirty="0">
                <a:solidFill>
                  <a:srgbClr val="FF0000"/>
                </a:solidFill>
                <a:latin typeface="Arial" panose="020B0604020202020204" pitchFamily="34" charset="0"/>
                <a:cs typeface="Arial" panose="020B0604020202020204" pitchFamily="34" charset="0"/>
              </a:rPr>
              <a:t>feature map</a:t>
            </a:r>
            <a:r>
              <a:rPr lang="zh-CN" altLang="en-US" sz="2400" dirty="0">
                <a:solidFill>
                  <a:srgbClr val="FF0000"/>
                </a:solidFill>
                <a:latin typeface="Arial" panose="020B0604020202020204" pitchFamily="34" charset="0"/>
                <a:cs typeface="Arial" panose="020B0604020202020204" pitchFamily="34" charset="0"/>
              </a:rPr>
              <a:t>，只预测被缩小的大物体。</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143000" y="2382520"/>
            <a:ext cx="7594599" cy="2585323"/>
          </a:xfrm>
        </p:spPr>
        <p:txBody>
          <a:bodyPr/>
          <a:lstStyle/>
          <a:p>
            <a:r>
              <a:rPr lang="en-US" altLang="zh-CN" dirty="0"/>
              <a:t>Motivation</a:t>
            </a:r>
            <a:r>
              <a:rPr lang="zh-CN" altLang="en-US" dirty="0"/>
              <a:t>：</a:t>
            </a:r>
            <a:endParaRPr lang="en-US" altLang="zh-CN" dirty="0"/>
          </a:p>
          <a:p>
            <a:r>
              <a:rPr lang="zh-CN" altLang="en-US" dirty="0"/>
              <a:t>在</a:t>
            </a:r>
            <a:r>
              <a:rPr lang="zh-CN" altLang="en-US" b="1" dirty="0">
                <a:solidFill>
                  <a:srgbClr val="FF0000"/>
                </a:solidFill>
              </a:rPr>
              <a:t>高分辨率图片</a:t>
            </a:r>
            <a:r>
              <a:rPr lang="zh-CN" altLang="en-US" dirty="0"/>
              <a:t>上进行训练这一常用技巧是不是提升精度所</a:t>
            </a:r>
            <a:r>
              <a:rPr lang="zh-CN" altLang="en-US" b="1" dirty="0">
                <a:solidFill>
                  <a:srgbClr val="FF0000"/>
                </a:solidFill>
              </a:rPr>
              <a:t>必须的</a:t>
            </a:r>
            <a:r>
              <a:rPr lang="zh-CN" altLang="en-US" dirty="0"/>
              <a:t>？</a:t>
            </a:r>
            <a:endParaRPr lang="en-US" altLang="zh-CN" dirty="0"/>
          </a:p>
          <a:p>
            <a:endParaRPr lang="en-US" altLang="zh-CN" dirty="0"/>
          </a:p>
          <a:p>
            <a:r>
              <a:rPr lang="zh-CN" altLang="en-US" dirty="0"/>
              <a:t>在缩放原图时，</a:t>
            </a:r>
            <a:r>
              <a:rPr lang="en-US" altLang="zh-CN" dirty="0"/>
              <a:t>object</a:t>
            </a:r>
            <a:r>
              <a:rPr lang="zh-CN" altLang="en-US" dirty="0"/>
              <a:t>也会跟着缩放，这就导致原来比较大的</a:t>
            </a:r>
            <a:r>
              <a:rPr lang="en-US" altLang="zh-CN" dirty="0"/>
              <a:t>object</a:t>
            </a:r>
            <a:r>
              <a:rPr lang="zh-CN" altLang="en-US" dirty="0"/>
              <a:t>变得</a:t>
            </a:r>
            <a:r>
              <a:rPr lang="zh-CN" altLang="en-US" b="1" dirty="0">
                <a:solidFill>
                  <a:srgbClr val="FF0000"/>
                </a:solidFill>
              </a:rPr>
              <a:t>更大</a:t>
            </a:r>
            <a:r>
              <a:rPr lang="zh-CN" altLang="en-US" dirty="0"/>
              <a:t>了，原来更小的</a:t>
            </a:r>
            <a:r>
              <a:rPr lang="en-US" altLang="zh-CN" dirty="0"/>
              <a:t>object</a:t>
            </a:r>
            <a:r>
              <a:rPr lang="zh-CN" altLang="en-US" dirty="0"/>
              <a:t>变得</a:t>
            </a:r>
            <a:r>
              <a:rPr lang="zh-CN" altLang="en-US" b="1" dirty="0">
                <a:solidFill>
                  <a:srgbClr val="FF0000"/>
                </a:solidFill>
              </a:rPr>
              <a:t>更小</a:t>
            </a:r>
            <a:r>
              <a:rPr lang="zh-CN" altLang="en-US" dirty="0"/>
              <a:t>了，这对</a:t>
            </a:r>
            <a:r>
              <a:rPr lang="zh-CN" altLang="en-US" b="1" dirty="0">
                <a:solidFill>
                  <a:srgbClr val="FF0000"/>
                </a:solidFill>
              </a:rPr>
              <a:t>尺度极端物体</a:t>
            </a:r>
            <a:r>
              <a:rPr lang="zh-CN" altLang="en-US" dirty="0"/>
              <a:t>的检测是不利的。</a:t>
            </a:r>
          </a:p>
        </p:txBody>
      </p:sp>
      <p:sp>
        <p:nvSpPr>
          <p:cNvPr id="3" name="标题 2"/>
          <p:cNvSpPr>
            <a:spLocks noGrp="1"/>
          </p:cNvSpPr>
          <p:nvPr>
            <p:ph type="title"/>
          </p:nvPr>
        </p:nvSpPr>
        <p:spPr>
          <a:xfrm>
            <a:off x="914400" y="1219200"/>
            <a:ext cx="7594599" cy="984885"/>
          </a:xfrm>
        </p:spPr>
        <p:txBody>
          <a:bodyPr/>
          <a:lstStyle/>
          <a:p>
            <a:r>
              <a:rPr lang="en-US" altLang="zh-CN" dirty="0"/>
              <a:t>SNIPER: Efficient Multi-Scale Training</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1.Chip </a:t>
            </a:r>
            <a:r>
              <a:rPr lang="en-US" altLang="zh-CN" b="1" dirty="0">
                <a:solidFill>
                  <a:srgbClr val="FF0000"/>
                </a:solidFill>
              </a:rPr>
              <a:t>Generation</a:t>
            </a:r>
            <a:endParaRPr lang="zh-CN" altLang="en-US" b="1" dirty="0">
              <a:solidFill>
                <a:srgbClr val="FF0000"/>
              </a:solidFill>
            </a:endParaRPr>
          </a:p>
        </p:txBody>
      </p:sp>
      <p:sp>
        <p:nvSpPr>
          <p:cNvPr id="3" name="标题 2"/>
          <p:cNvSpPr>
            <a:spLocks noGrp="1"/>
          </p:cNvSpPr>
          <p:nvPr>
            <p:ph type="title"/>
          </p:nvPr>
        </p:nvSpPr>
        <p:spPr>
          <a:xfrm>
            <a:off x="406401" y="1219200"/>
            <a:ext cx="9956799" cy="984885"/>
          </a:xfrm>
        </p:spPr>
        <p:txBody>
          <a:bodyPr/>
          <a:lstStyle/>
          <a:p>
            <a:r>
              <a:rPr lang="en-US" altLang="zh-CN" dirty="0"/>
              <a:t>SNIPER: Efficient Multi-Scale Training framework</a:t>
            </a:r>
            <a:endParaRPr lang="zh-CN" altLang="en-US" dirty="0"/>
          </a:p>
        </p:txBody>
      </p:sp>
      <p:sp>
        <p:nvSpPr>
          <p:cNvPr id="4" name="文本占位符 3"/>
          <p:cNvSpPr>
            <a:spLocks noGrp="1"/>
          </p:cNvSpPr>
          <p:nvPr>
            <p:ph type="body" sz="quarter" idx="18"/>
          </p:nvPr>
        </p:nvSpPr>
        <p:spPr>
          <a:xfrm>
            <a:off x="304800" y="3952028"/>
            <a:ext cx="3327399" cy="861774"/>
          </a:xfrm>
        </p:spPr>
        <p:txBody>
          <a:bodyPr/>
          <a:lstStyle/>
          <a:p>
            <a:r>
              <a:rPr lang="en-US" altLang="zh-CN" dirty="0"/>
              <a:t>2. </a:t>
            </a:r>
            <a:r>
              <a:rPr lang="en-US" altLang="zh-CN" b="1" dirty="0">
                <a:solidFill>
                  <a:srgbClr val="FF0000"/>
                </a:solidFill>
              </a:rPr>
              <a:t>Positive</a:t>
            </a:r>
            <a:r>
              <a:rPr lang="en-US" altLang="zh-CN" dirty="0"/>
              <a:t> Chip Selection</a:t>
            </a:r>
            <a:endParaRPr lang="zh-CN" altLang="en-US" dirty="0"/>
          </a:p>
        </p:txBody>
      </p:sp>
      <p:sp>
        <p:nvSpPr>
          <p:cNvPr id="5" name="文本占位符 4"/>
          <p:cNvSpPr>
            <a:spLocks noGrp="1"/>
          </p:cNvSpPr>
          <p:nvPr>
            <p:ph type="body" sz="quarter" idx="19"/>
          </p:nvPr>
        </p:nvSpPr>
        <p:spPr>
          <a:xfrm>
            <a:off x="2209800" y="5920026"/>
            <a:ext cx="4419600" cy="430887"/>
          </a:xfrm>
        </p:spPr>
        <p:txBody>
          <a:bodyPr/>
          <a:lstStyle/>
          <a:p>
            <a:r>
              <a:rPr lang="en-US" altLang="zh-CN" dirty="0"/>
              <a:t>3. </a:t>
            </a:r>
            <a:r>
              <a:rPr lang="en-US" altLang="zh-CN" b="1" dirty="0">
                <a:solidFill>
                  <a:srgbClr val="FF0000"/>
                </a:solidFill>
              </a:rPr>
              <a:t>Negative</a:t>
            </a:r>
            <a:r>
              <a:rPr lang="en-US" altLang="zh-CN" dirty="0"/>
              <a:t> Chip Selection</a:t>
            </a:r>
            <a:endParaRPr lang="zh-CN" altLang="en-US" dirty="0"/>
          </a:p>
        </p:txBody>
      </p:sp>
      <p:pic>
        <p:nvPicPr>
          <p:cNvPr id="8" name="图片 7"/>
          <p:cNvPicPr>
            <a:picLocks noChangeAspect="1"/>
          </p:cNvPicPr>
          <p:nvPr/>
        </p:nvPicPr>
        <p:blipFill rotWithShape="1">
          <a:blip r:embed="rId2"/>
          <a:srcRect l="1695" t="2658" r="847" b="4296"/>
          <a:stretch>
            <a:fillRect/>
          </a:stretch>
        </p:blipFill>
        <p:spPr>
          <a:xfrm>
            <a:off x="3352800" y="1711642"/>
            <a:ext cx="8763000" cy="3505200"/>
          </a:xfrm>
          <a:prstGeom prst="rect">
            <a:avLst/>
          </a:prstGeom>
        </p:spPr>
      </p:pic>
      <p:sp>
        <p:nvSpPr>
          <p:cNvPr id="9" name="文本占位符 4"/>
          <p:cNvSpPr txBox="1"/>
          <p:nvPr/>
        </p:nvSpPr>
        <p:spPr>
          <a:xfrm>
            <a:off x="6934200" y="5920026"/>
            <a:ext cx="3327399" cy="430887"/>
          </a:xfrm>
          <a:prstGeom prst="rect">
            <a:avLst/>
          </a:prstGeom>
        </p:spPr>
        <p:txBody>
          <a:bodyPr wrap="square" lIns="0" tIns="0" rIns="0" bIns="0">
            <a:spAutoFit/>
          </a:bodyPr>
          <a:lstStyle>
            <a:lvl1pPr marL="0" indent="0">
              <a:buFont typeface="Arial" panose="020B0604020202020204" pitchFamily="34" charset="0"/>
              <a:buNone/>
              <a:defRPr sz="28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t>4. Label Assignment</a:t>
            </a:r>
            <a:endParaRPr lang="zh-CN" altLang="en-US" kern="0" dirty="0"/>
          </a:p>
        </p:txBody>
      </p:sp>
      <p:sp>
        <p:nvSpPr>
          <p:cNvPr id="10" name="箭头: 上弧形 9"/>
          <p:cNvSpPr/>
          <p:nvPr/>
        </p:nvSpPr>
        <p:spPr>
          <a:xfrm flipH="1">
            <a:off x="1676400" y="2115845"/>
            <a:ext cx="1803398" cy="51658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上弧形 10"/>
          <p:cNvSpPr/>
          <p:nvPr/>
        </p:nvSpPr>
        <p:spPr>
          <a:xfrm flipH="1" flipV="1">
            <a:off x="1536700" y="5146358"/>
            <a:ext cx="7696200" cy="68008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35279" y="2657786"/>
            <a:ext cx="5438228" cy="430887"/>
          </a:xfrm>
        </p:spPr>
        <p:txBody>
          <a:bodyPr/>
          <a:lstStyle/>
          <a:p>
            <a:r>
              <a:rPr lang="en-US" altLang="zh-CN" dirty="0"/>
              <a:t>1.</a:t>
            </a:r>
            <a:r>
              <a:rPr lang="en-US" altLang="zh-CN" b="1" dirty="0">
                <a:solidFill>
                  <a:srgbClr val="FF0000"/>
                </a:solidFill>
              </a:rPr>
              <a:t>resize</a:t>
            </a:r>
            <a:r>
              <a:rPr lang="en-US" altLang="zh-CN" dirty="0"/>
              <a:t> 3 scale(512/</a:t>
            </a:r>
            <a:r>
              <a:rPr lang="en-US" altLang="zh-CN" dirty="0" err="1"/>
              <a:t>ms</a:t>
            </a:r>
            <a:r>
              <a:rPr lang="en-US" altLang="zh-CN" dirty="0"/>
              <a:t>, 1.667, 3)</a:t>
            </a:r>
            <a:endParaRPr lang="zh-CN" altLang="en-US" dirty="0"/>
          </a:p>
        </p:txBody>
      </p:sp>
      <p:sp>
        <p:nvSpPr>
          <p:cNvPr id="3" name="标题 2"/>
          <p:cNvSpPr>
            <a:spLocks noGrp="1"/>
          </p:cNvSpPr>
          <p:nvPr>
            <p:ph type="title"/>
          </p:nvPr>
        </p:nvSpPr>
        <p:spPr>
          <a:xfrm>
            <a:off x="406401" y="1219200"/>
            <a:ext cx="6299199" cy="492443"/>
          </a:xfrm>
        </p:spPr>
        <p:txBody>
          <a:bodyPr/>
          <a:lstStyle/>
          <a:p>
            <a:r>
              <a:rPr lang="en-US" altLang="zh-CN" dirty="0"/>
              <a:t>SNIPER-&gt; Chip Generation</a:t>
            </a:r>
            <a:endParaRPr lang="zh-CN" altLang="en-US" dirty="0"/>
          </a:p>
        </p:txBody>
      </p:sp>
      <p:sp>
        <p:nvSpPr>
          <p:cNvPr id="4" name="文本占位符 3"/>
          <p:cNvSpPr>
            <a:spLocks noGrp="1"/>
          </p:cNvSpPr>
          <p:nvPr>
            <p:ph type="body" sz="quarter" idx="18"/>
          </p:nvPr>
        </p:nvSpPr>
        <p:spPr>
          <a:xfrm>
            <a:off x="406401" y="3745280"/>
            <a:ext cx="5181600" cy="861774"/>
          </a:xfrm>
        </p:spPr>
        <p:txBody>
          <a:bodyPr/>
          <a:lstStyle/>
          <a:p>
            <a:r>
              <a:rPr lang="en-US" altLang="zh-CN" dirty="0"/>
              <a:t>2.</a:t>
            </a:r>
            <a:r>
              <a:rPr lang="zh-CN" altLang="en-US" dirty="0"/>
              <a:t> </a:t>
            </a:r>
            <a:r>
              <a:rPr lang="en-US" altLang="zh-CN" b="1" dirty="0">
                <a:solidFill>
                  <a:srgbClr val="FF0000"/>
                </a:solidFill>
              </a:rPr>
              <a:t>K*K</a:t>
            </a:r>
            <a:r>
              <a:rPr lang="zh-CN" altLang="en-US" dirty="0"/>
              <a:t>的</a:t>
            </a:r>
            <a:r>
              <a:rPr lang="en-US" altLang="zh-CN" dirty="0"/>
              <a:t>chip</a:t>
            </a:r>
            <a:r>
              <a:rPr lang="zh-CN" altLang="en-US" dirty="0"/>
              <a:t>，按</a:t>
            </a:r>
            <a:r>
              <a:rPr lang="en-US" altLang="zh-CN" dirty="0"/>
              <a:t>d</a:t>
            </a:r>
            <a:r>
              <a:rPr lang="zh-CN" altLang="en-US" dirty="0"/>
              <a:t>个像素等距离放置在图片。</a:t>
            </a:r>
          </a:p>
        </p:txBody>
      </p:sp>
      <p:sp>
        <p:nvSpPr>
          <p:cNvPr id="5" name="文本占位符 4"/>
          <p:cNvSpPr>
            <a:spLocks noGrp="1"/>
          </p:cNvSpPr>
          <p:nvPr>
            <p:ph type="body" sz="quarter" idx="19"/>
          </p:nvPr>
        </p:nvSpPr>
        <p:spPr>
          <a:xfrm>
            <a:off x="406401" y="4832774"/>
            <a:ext cx="3327399" cy="369332"/>
          </a:xfrm>
        </p:spPr>
        <p:txBody>
          <a:bodyPr/>
          <a:lstStyle/>
          <a:p>
            <a:r>
              <a:rPr lang="en-US" altLang="zh-CN" dirty="0"/>
              <a:t>3.</a:t>
            </a:r>
            <a:r>
              <a:rPr lang="zh-CN" altLang="en-US" dirty="0"/>
              <a:t>得到</a:t>
            </a:r>
            <a:r>
              <a:rPr lang="en-US" altLang="zh-CN" dirty="0"/>
              <a:t>chips</a:t>
            </a:r>
            <a:r>
              <a:rPr lang="zh-CN" altLang="en-US" dirty="0"/>
              <a:t>。</a:t>
            </a:r>
          </a:p>
        </p:txBody>
      </p:sp>
      <p:sp>
        <p:nvSpPr>
          <p:cNvPr id="7" name="文本占位符 6"/>
          <p:cNvSpPr>
            <a:spLocks noGrp="1"/>
          </p:cNvSpPr>
          <p:nvPr>
            <p:ph type="body" sz="quarter" idx="21"/>
          </p:nvPr>
        </p:nvSpPr>
        <p:spPr/>
        <p:txBody>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927964"/>
            <a:ext cx="5108026" cy="5815103"/>
          </a:xfrm>
          <a:prstGeom prst="rect">
            <a:avLst/>
          </a:prstGeom>
        </p:spPr>
      </p:pic>
      <p:sp>
        <p:nvSpPr>
          <p:cNvPr id="9" name="箭头: 左 8"/>
          <p:cNvSpPr/>
          <p:nvPr/>
        </p:nvSpPr>
        <p:spPr>
          <a:xfrm>
            <a:off x="6248400" y="2762988"/>
            <a:ext cx="990600" cy="3054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左 10"/>
          <p:cNvSpPr/>
          <p:nvPr/>
        </p:nvSpPr>
        <p:spPr>
          <a:xfrm>
            <a:off x="5491394" y="4314491"/>
            <a:ext cx="990600" cy="3054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 11"/>
          <p:cNvSpPr/>
          <p:nvPr/>
        </p:nvSpPr>
        <p:spPr>
          <a:xfrm>
            <a:off x="6934199" y="5654040"/>
            <a:ext cx="733973" cy="3054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BB0062A-D9D2-4184-A10E-48F4014A7042}"/>
              </a:ext>
            </a:extLst>
          </p:cNvPr>
          <p:cNvSpPr txBox="1"/>
          <p:nvPr/>
        </p:nvSpPr>
        <p:spPr>
          <a:xfrm>
            <a:off x="289474" y="5489381"/>
            <a:ext cx="6873326" cy="1200329"/>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4.</a:t>
            </a:r>
            <a:r>
              <a:rPr lang="zh-CN" altLang="en-US" sz="2400" dirty="0">
                <a:latin typeface="Arial" panose="020B0604020202020204" pitchFamily="34" charset="0"/>
                <a:cs typeface="Arial" panose="020B0604020202020204" pitchFamily="34" charset="0"/>
              </a:rPr>
              <a:t>每个</a:t>
            </a:r>
            <a:r>
              <a:rPr lang="en-US" altLang="zh-CN" sz="2400" dirty="0">
                <a:latin typeface="Arial" panose="020B0604020202020204" pitchFamily="34" charset="0"/>
                <a:cs typeface="Arial" panose="020B0604020202020204" pitchFamily="34" charset="0"/>
              </a:rPr>
              <a:t>scale</a:t>
            </a:r>
            <a:r>
              <a:rPr lang="zh-CN" altLang="en-US" sz="2400" dirty="0">
                <a:latin typeface="Arial" panose="020B0604020202020204" pitchFamily="34" charset="0"/>
                <a:cs typeface="Arial" panose="020B0604020202020204" pitchFamily="34" charset="0"/>
              </a:rPr>
              <a:t>都会生成</a:t>
            </a:r>
            <a:r>
              <a:rPr lang="en-US" altLang="zh-CN" sz="2400" dirty="0">
                <a:latin typeface="Arial" panose="020B0604020202020204" pitchFamily="34" charset="0"/>
                <a:cs typeface="Arial" panose="020B0604020202020204" pitchFamily="34" charset="0"/>
              </a:rPr>
              <a:t>chips</a:t>
            </a:r>
            <a:r>
              <a:rPr lang="zh-CN" altLang="en-US" sz="2400" dirty="0">
                <a:latin typeface="Arial" panose="020B0604020202020204" pitchFamily="34" charset="0"/>
                <a:cs typeface="Arial" panose="020B0604020202020204" pitchFamily="34" charset="0"/>
              </a:rPr>
              <a:t>，而且</a:t>
            </a:r>
            <a:r>
              <a:rPr lang="en-US" altLang="zh-CN" sz="2400" dirty="0">
                <a:latin typeface="Arial" panose="020B0604020202020204" pitchFamily="34" charset="0"/>
                <a:cs typeface="Arial" panose="020B0604020202020204" pitchFamily="34" charset="0"/>
              </a:rPr>
              <a:t>chip</a:t>
            </a:r>
            <a:r>
              <a:rPr lang="zh-CN" altLang="en-US" sz="2400" dirty="0">
                <a:latin typeface="Arial" panose="020B0604020202020204" pitchFamily="34" charset="0"/>
                <a:cs typeface="Arial" panose="020B0604020202020204" pitchFamily="34" charset="0"/>
              </a:rPr>
              <a:t>的大小是固定的，变化的是图片的尺寸，与</a:t>
            </a:r>
            <a:r>
              <a:rPr lang="en-US" altLang="zh-CN" sz="2400" dirty="0">
                <a:latin typeface="Arial" panose="020B0604020202020204" pitchFamily="34" charset="0"/>
                <a:cs typeface="Arial" panose="020B0604020202020204" pitchFamily="34" charset="0"/>
              </a:rPr>
              <a:t>anchor</a:t>
            </a:r>
            <a:r>
              <a:rPr lang="zh-CN" altLang="en-US" sz="2400" dirty="0">
                <a:latin typeface="Arial" panose="020B0604020202020204" pitchFamily="34" charset="0"/>
                <a:cs typeface="Arial" panose="020B0604020202020204" pitchFamily="34" charset="0"/>
              </a:rPr>
              <a:t>的思想刚好相反，这种思路非常具有</a:t>
            </a:r>
            <a:r>
              <a:rPr lang="zh-CN" altLang="en-US" sz="2400" b="1" dirty="0">
                <a:solidFill>
                  <a:srgbClr val="FF0000"/>
                </a:solidFill>
                <a:latin typeface="Arial" panose="020B0604020202020204" pitchFamily="34" charset="0"/>
                <a:cs typeface="Arial" panose="020B0604020202020204" pitchFamily="34" charset="0"/>
              </a:rPr>
              <a:t>启发性</a:t>
            </a:r>
            <a:r>
              <a:rPr lang="zh-CN" altLang="en-US" sz="2400" dirty="0">
                <a:latin typeface="Arial" panose="020B0604020202020204" pitchFamily="34" charset="0"/>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04800" y="1969294"/>
            <a:ext cx="3327399" cy="1723549"/>
          </a:xfrm>
        </p:spPr>
        <p:txBody>
          <a:bodyPr/>
          <a:lstStyle/>
          <a:p>
            <a:r>
              <a:rPr lang="en-US" altLang="zh-CN" dirty="0"/>
              <a:t>1.</a:t>
            </a:r>
            <a:r>
              <a:rPr lang="zh-CN" altLang="en-US" dirty="0"/>
              <a:t> 每个</a:t>
            </a:r>
            <a:r>
              <a:rPr lang="en-US" altLang="zh-CN" dirty="0"/>
              <a:t>scale</a:t>
            </a:r>
            <a:r>
              <a:rPr lang="zh-CN" altLang="en-US" b="1" dirty="0">
                <a:solidFill>
                  <a:srgbClr val="FF0000"/>
                </a:solidFill>
              </a:rPr>
              <a:t>在 </a:t>
            </a:r>
            <a:r>
              <a:rPr lang="en-US" altLang="zh-CN" b="1" dirty="0">
                <a:solidFill>
                  <a:srgbClr val="FF0000"/>
                </a:solidFill>
              </a:rPr>
              <a:t>Ri </a:t>
            </a:r>
            <a:r>
              <a:rPr lang="zh-CN" altLang="en-US" b="1" dirty="0">
                <a:solidFill>
                  <a:srgbClr val="FF0000"/>
                </a:solidFill>
              </a:rPr>
              <a:t>范围内</a:t>
            </a:r>
            <a:r>
              <a:rPr lang="zh-CN" altLang="en-US" dirty="0"/>
              <a:t>的</a:t>
            </a:r>
            <a:r>
              <a:rPr lang="en-US" altLang="zh-CN" dirty="0"/>
              <a:t>ground truth box </a:t>
            </a:r>
            <a:r>
              <a:rPr lang="zh-CN" altLang="en-US" dirty="0"/>
              <a:t>称为有效的，其余为无效的。</a:t>
            </a:r>
          </a:p>
        </p:txBody>
      </p:sp>
      <p:sp>
        <p:nvSpPr>
          <p:cNvPr id="3" name="标题 2"/>
          <p:cNvSpPr>
            <a:spLocks noGrp="1"/>
          </p:cNvSpPr>
          <p:nvPr>
            <p:ph type="title"/>
          </p:nvPr>
        </p:nvSpPr>
        <p:spPr>
          <a:xfrm>
            <a:off x="406401" y="1219200"/>
            <a:ext cx="7289799" cy="984885"/>
          </a:xfrm>
        </p:spPr>
        <p:txBody>
          <a:bodyPr/>
          <a:lstStyle/>
          <a:p>
            <a:r>
              <a:rPr lang="en-US" altLang="zh-CN" dirty="0"/>
              <a:t>SNIPER-&gt; Positive Chip Selection</a:t>
            </a:r>
            <a:endParaRPr lang="zh-CN" altLang="en-US" dirty="0"/>
          </a:p>
        </p:txBody>
      </p:sp>
      <p:sp>
        <p:nvSpPr>
          <p:cNvPr id="5" name="文本占位符 4"/>
          <p:cNvSpPr>
            <a:spLocks noGrp="1"/>
          </p:cNvSpPr>
          <p:nvPr>
            <p:ph type="body" sz="quarter" idx="19"/>
          </p:nvPr>
        </p:nvSpPr>
        <p:spPr>
          <a:xfrm>
            <a:off x="304800" y="4147295"/>
            <a:ext cx="3327399" cy="1723549"/>
          </a:xfrm>
        </p:spPr>
        <p:txBody>
          <a:bodyPr/>
          <a:lstStyle/>
          <a:p>
            <a:r>
              <a:rPr lang="en-US" altLang="zh-CN" dirty="0"/>
              <a:t>2.</a:t>
            </a:r>
            <a:r>
              <a:rPr lang="zh-CN" altLang="en-US" dirty="0"/>
              <a:t>从所有</a:t>
            </a:r>
            <a:r>
              <a:rPr lang="en-US" altLang="zh-CN" dirty="0"/>
              <a:t>chips</a:t>
            </a:r>
            <a:r>
              <a:rPr lang="zh-CN" altLang="en-US" dirty="0"/>
              <a:t>中选取包含（完全包含）有效 </a:t>
            </a:r>
            <a:r>
              <a:rPr lang="en-US" altLang="zh-CN" dirty="0" err="1"/>
              <a:t>gt</a:t>
            </a:r>
            <a:r>
              <a:rPr lang="en-US" altLang="zh-CN" dirty="0"/>
              <a:t> box</a:t>
            </a:r>
            <a:r>
              <a:rPr lang="zh-CN" altLang="en-US" b="1" dirty="0">
                <a:solidFill>
                  <a:srgbClr val="FF0000"/>
                </a:solidFill>
              </a:rPr>
              <a:t>最多</a:t>
            </a:r>
            <a:r>
              <a:rPr lang="zh-CN" altLang="en-US" dirty="0"/>
              <a:t>的</a:t>
            </a:r>
            <a:r>
              <a:rPr lang="en-US" altLang="zh-CN" dirty="0"/>
              <a:t>chip</a:t>
            </a:r>
            <a:r>
              <a:rPr lang="zh-CN" altLang="en-US" dirty="0"/>
              <a:t>，作为</a:t>
            </a:r>
            <a:r>
              <a:rPr lang="en-US" altLang="zh-CN" dirty="0"/>
              <a:t>Positive Chip</a:t>
            </a:r>
            <a:r>
              <a:rPr lang="zh-CN" altLang="en-US" dirty="0"/>
              <a:t>。</a:t>
            </a:r>
          </a:p>
        </p:txBody>
      </p:sp>
      <p:sp>
        <p:nvSpPr>
          <p:cNvPr id="6" name="文本占位符 5"/>
          <p:cNvSpPr>
            <a:spLocks noGrp="1"/>
          </p:cNvSpPr>
          <p:nvPr>
            <p:ph type="body" sz="quarter" idx="20"/>
          </p:nvPr>
        </p:nvSpPr>
        <p:spPr>
          <a:xfrm>
            <a:off x="4756786" y="5439957"/>
            <a:ext cx="4692014" cy="738664"/>
          </a:xfrm>
        </p:spPr>
        <p:txBody>
          <a:bodyPr/>
          <a:lstStyle/>
          <a:p>
            <a:r>
              <a:rPr lang="en-US" altLang="zh-CN" dirty="0"/>
              <a:t>3.</a:t>
            </a:r>
            <a:r>
              <a:rPr lang="zh-CN" altLang="en-US" dirty="0"/>
              <a:t>前提：每个</a:t>
            </a:r>
            <a:r>
              <a:rPr lang="en-US" altLang="zh-CN" dirty="0"/>
              <a:t>scale</a:t>
            </a:r>
            <a:r>
              <a:rPr lang="zh-CN" altLang="en-US" dirty="0"/>
              <a:t>的所有</a:t>
            </a:r>
            <a:r>
              <a:rPr lang="en-US" altLang="zh-CN" dirty="0"/>
              <a:t>chips</a:t>
            </a:r>
            <a:r>
              <a:rPr lang="zh-CN" altLang="en-US" dirty="0"/>
              <a:t>包含了整张图片</a:t>
            </a:r>
            <a:r>
              <a:rPr lang="zh-CN" altLang="en-US" b="1" dirty="0">
                <a:solidFill>
                  <a:srgbClr val="FF0000"/>
                </a:solidFill>
              </a:rPr>
              <a:t>全部</a:t>
            </a:r>
            <a:r>
              <a:rPr lang="zh-CN" altLang="en-US" dirty="0"/>
              <a:t>的</a:t>
            </a:r>
            <a:r>
              <a:rPr lang="en-US" altLang="zh-CN" dirty="0" err="1"/>
              <a:t>gt</a:t>
            </a:r>
            <a:r>
              <a:rPr lang="en-US" altLang="zh-CN" dirty="0"/>
              <a:t> box</a:t>
            </a:r>
            <a:r>
              <a:rPr lang="zh-CN" altLang="en-US" dirty="0"/>
              <a:t>。</a:t>
            </a:r>
          </a:p>
        </p:txBody>
      </p:sp>
      <p:pic>
        <p:nvPicPr>
          <p:cNvPr id="8" name="图片 7"/>
          <p:cNvPicPr>
            <a:picLocks noChangeAspect="1"/>
          </p:cNvPicPr>
          <p:nvPr/>
        </p:nvPicPr>
        <p:blipFill rotWithShape="1">
          <a:blip r:embed="rId2"/>
          <a:srcRect l="1695" t="2658" r="847" b="4296"/>
          <a:stretch>
            <a:fillRect/>
          </a:stretch>
        </p:blipFill>
        <p:spPr>
          <a:xfrm>
            <a:off x="3696971" y="1676400"/>
            <a:ext cx="8763000" cy="3505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685800" y="2239645"/>
            <a:ext cx="9728199" cy="3693319"/>
          </a:xfrm>
        </p:spPr>
        <p:txBody>
          <a:bodyPr/>
          <a:lstStyle/>
          <a:p>
            <a:r>
              <a:rPr lang="zh-CN" altLang="en-US" dirty="0"/>
              <a:t>若参与训练的图片</a:t>
            </a:r>
            <a:r>
              <a:rPr lang="zh-CN" altLang="en-US" b="1" dirty="0">
                <a:solidFill>
                  <a:srgbClr val="FF0000"/>
                </a:solidFill>
              </a:rPr>
              <a:t>只包含 </a:t>
            </a:r>
            <a:r>
              <a:rPr lang="en-US" altLang="zh-CN" b="1" dirty="0" err="1">
                <a:solidFill>
                  <a:srgbClr val="FF0000"/>
                </a:solidFill>
              </a:rPr>
              <a:t>postive</a:t>
            </a:r>
            <a:r>
              <a:rPr lang="en-US" altLang="zh-CN" b="1" dirty="0">
                <a:solidFill>
                  <a:srgbClr val="FF0000"/>
                </a:solidFill>
              </a:rPr>
              <a:t> chip</a:t>
            </a:r>
            <a:r>
              <a:rPr lang="zh-CN" altLang="en-US" dirty="0"/>
              <a:t>，那么由于有大部分的区域背景在</a:t>
            </a:r>
            <a:r>
              <a:rPr lang="en-US" altLang="zh-CN" dirty="0" err="1"/>
              <a:t>postive</a:t>
            </a:r>
            <a:r>
              <a:rPr lang="en-US" altLang="zh-CN" dirty="0"/>
              <a:t> chip</a:t>
            </a:r>
            <a:r>
              <a:rPr lang="zh-CN" altLang="en-US" dirty="0"/>
              <a:t>，没人告诉网络“这样的背景时错误的”。</a:t>
            </a:r>
            <a:endParaRPr lang="en-US" altLang="zh-CN" dirty="0"/>
          </a:p>
          <a:p>
            <a:endParaRPr lang="en-US" altLang="zh-CN" dirty="0"/>
          </a:p>
          <a:p>
            <a:r>
              <a:rPr lang="zh-CN" altLang="en-US" dirty="0"/>
              <a:t>算法对背景的识别效果</a:t>
            </a:r>
            <a:r>
              <a:rPr lang="zh-CN" altLang="en-US" b="1" dirty="0">
                <a:solidFill>
                  <a:srgbClr val="FF0000"/>
                </a:solidFill>
              </a:rPr>
              <a:t>不好</a:t>
            </a:r>
            <a:r>
              <a:rPr lang="zh-CN" altLang="en-US" dirty="0"/>
              <a:t>，导致假正例的比率比较高，容易把背景误判成目标。</a:t>
            </a:r>
            <a:endParaRPr lang="en-US" altLang="zh-CN" dirty="0"/>
          </a:p>
          <a:p>
            <a:endParaRPr lang="en-US" altLang="zh-CN" dirty="0"/>
          </a:p>
          <a:p>
            <a:r>
              <a:rPr lang="zh-CN" altLang="en-US" dirty="0"/>
              <a:t>因此需要</a:t>
            </a:r>
            <a:r>
              <a:rPr lang="zh-CN" altLang="en-US" b="1" dirty="0">
                <a:solidFill>
                  <a:srgbClr val="FF0000"/>
                </a:solidFill>
              </a:rPr>
              <a:t>生成 </a:t>
            </a:r>
            <a:r>
              <a:rPr lang="en-US" altLang="zh-CN" b="1" dirty="0">
                <a:solidFill>
                  <a:srgbClr val="FF0000"/>
                </a:solidFill>
              </a:rPr>
              <a:t>negative chip</a:t>
            </a:r>
            <a:r>
              <a:rPr lang="zh-CN" altLang="en-US" b="1" dirty="0">
                <a:solidFill>
                  <a:srgbClr val="FF0000"/>
                </a:solidFill>
              </a:rPr>
              <a:t>送入训练</a:t>
            </a:r>
            <a:r>
              <a:rPr lang="zh-CN" altLang="en-US" dirty="0"/>
              <a:t>来提高网络对背景的识别效果。</a:t>
            </a:r>
            <a:endParaRPr lang="en-US" altLang="zh-CN" dirty="0"/>
          </a:p>
          <a:p>
            <a:endParaRPr lang="en-US" altLang="zh-CN" dirty="0"/>
          </a:p>
          <a:p>
            <a:r>
              <a:rPr lang="zh-CN" altLang="en-US" b="1" dirty="0">
                <a:solidFill>
                  <a:srgbClr val="FF0000"/>
                </a:solidFill>
              </a:rPr>
              <a:t>保持正负样本比平衡</a:t>
            </a:r>
            <a:r>
              <a:rPr lang="zh-CN" altLang="en-US" dirty="0"/>
              <a:t>。</a:t>
            </a:r>
          </a:p>
          <a:p>
            <a:endParaRPr lang="zh-CN" altLang="en-US" dirty="0"/>
          </a:p>
        </p:txBody>
      </p:sp>
      <p:sp>
        <p:nvSpPr>
          <p:cNvPr id="3" name="标题 2"/>
          <p:cNvSpPr>
            <a:spLocks noGrp="1"/>
          </p:cNvSpPr>
          <p:nvPr>
            <p:ph type="title"/>
          </p:nvPr>
        </p:nvSpPr>
        <p:spPr>
          <a:xfrm>
            <a:off x="685800" y="1219200"/>
            <a:ext cx="7518399" cy="984885"/>
          </a:xfrm>
        </p:spPr>
        <p:txBody>
          <a:bodyPr/>
          <a:lstStyle/>
          <a:p>
            <a:r>
              <a:rPr lang="en-US" altLang="zh-CN" dirty="0"/>
              <a:t>SNIPER-&gt; Negative Chip selection</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14358" y="1160780"/>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838200" y="2197513"/>
            <a:ext cx="9792970" cy="3834765"/>
            <a:chOff x="838200" y="2197513"/>
            <a:chExt cx="9792970" cy="3834765"/>
          </a:xfrm>
        </p:grpSpPr>
        <p:sp>
          <p:nvSpPr>
            <p:cNvPr id="5" name="object 5"/>
            <p:cNvSpPr/>
            <p:nvPr/>
          </p:nvSpPr>
          <p:spPr>
            <a:xfrm>
              <a:off x="1546882" y="5037213"/>
              <a:ext cx="173541" cy="17354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9853959" y="5081122"/>
              <a:ext cx="777240" cy="85725"/>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1363578" y="539750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a:latin typeface="Arial" panose="020B0604020202020204"/>
              <a:cs typeface="Arial" panose="020B0604020202020204"/>
            </a:endParaRPr>
          </a:p>
        </p:txBody>
      </p:sp>
      <p:sp>
        <p:nvSpPr>
          <p:cNvPr id="18" name="object 18"/>
          <p:cNvSpPr txBox="1"/>
          <p:nvPr/>
        </p:nvSpPr>
        <p:spPr>
          <a:xfrm>
            <a:off x="3400535" y="539750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a:latin typeface="Arial" panose="020B0604020202020204"/>
              <a:cs typeface="Arial" panose="020B0604020202020204"/>
            </a:endParaRPr>
          </a:p>
        </p:txBody>
      </p:sp>
      <p:sp>
        <p:nvSpPr>
          <p:cNvPr id="19" name="object 19"/>
          <p:cNvSpPr txBox="1"/>
          <p:nvPr/>
        </p:nvSpPr>
        <p:spPr>
          <a:xfrm>
            <a:off x="5437490" y="539750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a:latin typeface="Arial" panose="020B0604020202020204"/>
              <a:cs typeface="Arial" panose="020B0604020202020204"/>
            </a:endParaRPr>
          </a:p>
        </p:txBody>
      </p:sp>
      <p:sp>
        <p:nvSpPr>
          <p:cNvPr id="20" name="object 20"/>
          <p:cNvSpPr txBox="1"/>
          <p:nvPr/>
        </p:nvSpPr>
        <p:spPr>
          <a:xfrm>
            <a:off x="7474446" y="539750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a:latin typeface="Arial" panose="020B0604020202020204"/>
              <a:cs typeface="Arial" panose="020B0604020202020204"/>
            </a:endParaRPr>
          </a:p>
        </p:txBody>
      </p:sp>
      <p:sp>
        <p:nvSpPr>
          <p:cNvPr id="21" name="object 21"/>
          <p:cNvSpPr txBox="1"/>
          <p:nvPr/>
        </p:nvSpPr>
        <p:spPr>
          <a:xfrm>
            <a:off x="9511403" y="539750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a:latin typeface="Arial" panose="020B0604020202020204"/>
              <a:cs typeface="Arial" panose="020B0604020202020204"/>
            </a:endParaRPr>
          </a:p>
        </p:txBody>
      </p:sp>
      <p:sp>
        <p:nvSpPr>
          <p:cNvPr id="22" name="object 22"/>
          <p:cNvSpPr txBox="1"/>
          <p:nvPr/>
        </p:nvSpPr>
        <p:spPr>
          <a:xfrm>
            <a:off x="1235689"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935260"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953042" y="2639413"/>
            <a:ext cx="1473200" cy="869469"/>
          </a:xfrm>
          <a:prstGeom prst="rect">
            <a:avLst/>
          </a:prstGeom>
        </p:spPr>
        <p:txBody>
          <a:bodyPr vert="horz" wrap="square" lIns="0" tIns="12700" rIns="0" bIns="0" rtlCol="0">
            <a:spAutoFit/>
          </a:bodyPr>
          <a:lstStyle/>
          <a:p>
            <a:pPr marL="12700" algn="ctr">
              <a:lnSpc>
                <a:spcPct val="100000"/>
              </a:lnSpc>
              <a:spcBef>
                <a:spcPts val="100"/>
              </a:spcBef>
            </a:pPr>
            <a:r>
              <a:rPr lang="en-US" altLang="zh-CN" spc="-5" dirty="0">
                <a:solidFill>
                  <a:srgbClr val="00B050"/>
                </a:solidFill>
                <a:cs typeface="Arial" panose="020B0604020202020204"/>
              </a:rPr>
              <a:t>SPP-Net</a:t>
            </a:r>
          </a:p>
          <a:p>
            <a:pPr marL="12700" algn="ctr">
              <a:lnSpc>
                <a:spcPct val="100000"/>
              </a:lnSpc>
              <a:spcBef>
                <a:spcPts val="100"/>
              </a:spcBef>
            </a:pPr>
            <a:endParaRPr lang="en-US" altLang="zh-CN" spc="-5" dirty="0">
              <a:solidFill>
                <a:srgbClr val="00B050"/>
              </a:solidFill>
              <a:cs typeface="Arial" panose="020B0604020202020204"/>
            </a:endParaRPr>
          </a:p>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5" name="object 25"/>
          <p:cNvSpPr txBox="1"/>
          <p:nvPr/>
        </p:nvSpPr>
        <p:spPr>
          <a:xfrm>
            <a:off x="5334894" y="3032252"/>
            <a:ext cx="7372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R-FCN</a:t>
            </a:r>
            <a:endParaRPr sz="1800">
              <a:latin typeface="Arial" panose="020B0604020202020204"/>
              <a:cs typeface="Arial" panose="020B0604020202020204"/>
            </a:endParaRPr>
          </a:p>
        </p:txBody>
      </p:sp>
      <p:sp>
        <p:nvSpPr>
          <p:cNvPr id="26" name="object 26"/>
          <p:cNvSpPr txBox="1"/>
          <p:nvPr/>
        </p:nvSpPr>
        <p:spPr>
          <a:xfrm>
            <a:off x="7006522" y="2611627"/>
            <a:ext cx="1371600" cy="897255"/>
          </a:xfrm>
          <a:prstGeom prst="rect">
            <a:avLst/>
          </a:prstGeom>
        </p:spPr>
        <p:txBody>
          <a:bodyPr vert="horz" wrap="square" lIns="0" tIns="12700" rIns="0" bIns="0" rtlCol="0">
            <a:spAutoFit/>
          </a:bodyPr>
          <a:lstStyle/>
          <a:p>
            <a:pPr marL="500380" marR="5080" indent="-488315">
              <a:lnSpc>
                <a:spcPct val="159000"/>
              </a:lnSpc>
              <a:spcBef>
                <a:spcPts val="100"/>
              </a:spcBef>
            </a:pPr>
            <a:r>
              <a:rPr sz="1800" spc="-5" dirty="0">
                <a:solidFill>
                  <a:srgbClr val="00B050"/>
                </a:solidFill>
                <a:latin typeface="Arial" panose="020B0604020202020204"/>
                <a:cs typeface="Arial" panose="020B0604020202020204"/>
              </a:rPr>
              <a:t>Mask</a:t>
            </a:r>
            <a:r>
              <a:rPr sz="1800" spc="-9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  FPN</a:t>
            </a:r>
            <a:endParaRPr sz="1800" dirty="0">
              <a:latin typeface="Arial" panose="020B0604020202020204"/>
              <a:cs typeface="Arial" panose="020B0604020202020204"/>
            </a:endParaRPr>
          </a:p>
        </p:txBody>
      </p:sp>
      <p:sp>
        <p:nvSpPr>
          <p:cNvPr id="27" name="object 27"/>
          <p:cNvSpPr txBox="1"/>
          <p:nvPr/>
        </p:nvSpPr>
        <p:spPr>
          <a:xfrm>
            <a:off x="5373367" y="4068571"/>
            <a:ext cx="660400" cy="76962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SSD  YOLO</a:t>
            </a:r>
            <a:endParaRPr sz="1800">
              <a:latin typeface="Arial" panose="020B0604020202020204"/>
              <a:cs typeface="Arial" panose="020B0604020202020204"/>
            </a:endParaRPr>
          </a:p>
        </p:txBody>
      </p:sp>
      <p:sp>
        <p:nvSpPr>
          <p:cNvPr id="28" name="object 28"/>
          <p:cNvSpPr txBox="1"/>
          <p:nvPr/>
        </p:nvSpPr>
        <p:spPr>
          <a:xfrm>
            <a:off x="7212388" y="4080764"/>
            <a:ext cx="1041400" cy="75692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a:solidFill>
                  <a:srgbClr val="00B0F0"/>
                </a:solidFill>
                <a:latin typeface="Arial" panose="020B0604020202020204"/>
                <a:cs typeface="Arial" panose="020B0604020202020204"/>
              </a:rPr>
              <a:t>R</a:t>
            </a:r>
            <a:r>
              <a:rPr sz="1800" spc="-5" dirty="0">
                <a:solidFill>
                  <a:srgbClr val="00B0F0"/>
                </a:solidFill>
                <a:latin typeface="Arial" panose="020B0604020202020204"/>
                <a:cs typeface="Arial" panose="020B0604020202020204"/>
              </a:rPr>
              <a:t>e</a:t>
            </a:r>
            <a:r>
              <a:rPr sz="1800" dirty="0">
                <a:solidFill>
                  <a:srgbClr val="00B0F0"/>
                </a:solidFill>
                <a:latin typeface="Arial" panose="020B0604020202020204"/>
                <a:cs typeface="Arial" panose="020B0604020202020204"/>
              </a:rPr>
              <a:t>ti</a:t>
            </a:r>
            <a:r>
              <a:rPr sz="1800" spc="-5" dirty="0">
                <a:solidFill>
                  <a:srgbClr val="00B0F0"/>
                </a:solidFill>
                <a:latin typeface="Arial" panose="020B0604020202020204"/>
                <a:cs typeface="Arial" panose="020B0604020202020204"/>
              </a:rPr>
              <a:t>na</a:t>
            </a:r>
            <a:r>
              <a:rPr sz="1800" dirty="0">
                <a:solidFill>
                  <a:srgbClr val="00B0F0"/>
                </a:solidFill>
                <a:latin typeface="Arial" panose="020B0604020202020204"/>
                <a:cs typeface="Arial" panose="020B0604020202020204"/>
              </a:rPr>
              <a:t>N</a:t>
            </a:r>
            <a:r>
              <a:rPr sz="1800" spc="-5" dirty="0">
                <a:solidFill>
                  <a:srgbClr val="00B0F0"/>
                </a:solidFill>
                <a:latin typeface="Arial" panose="020B0604020202020204"/>
                <a:cs typeface="Arial" panose="020B0604020202020204"/>
              </a:rPr>
              <a:t>e</a:t>
            </a:r>
            <a:r>
              <a:rPr sz="1800" dirty="0">
                <a:solidFill>
                  <a:srgbClr val="00B0F0"/>
                </a:solidFill>
                <a:latin typeface="Arial" panose="020B0604020202020204"/>
                <a:cs typeface="Arial" panose="020B0604020202020204"/>
              </a:rPr>
              <a:t>t  </a:t>
            </a:r>
            <a:r>
              <a:rPr sz="1800" spc="-5" dirty="0">
                <a:solidFill>
                  <a:srgbClr val="00B0F0"/>
                </a:solidFill>
                <a:latin typeface="Arial" panose="020B0604020202020204"/>
                <a:cs typeface="Arial" panose="020B0604020202020204"/>
              </a:rPr>
              <a:t>YOLO</a:t>
            </a:r>
            <a:r>
              <a:rPr sz="1800" spc="-65" dirty="0">
                <a:solidFill>
                  <a:srgbClr val="00B0F0"/>
                </a:solidFill>
                <a:latin typeface="Arial" panose="020B0604020202020204"/>
                <a:cs typeface="Arial" panose="020B0604020202020204"/>
              </a:rPr>
              <a:t> </a:t>
            </a:r>
            <a:r>
              <a:rPr sz="1800" dirty="0">
                <a:solidFill>
                  <a:srgbClr val="00B0F0"/>
                </a:solidFill>
                <a:latin typeface="Arial" panose="020B0604020202020204"/>
                <a:cs typeface="Arial" panose="020B0604020202020204"/>
              </a:rPr>
              <a:t>v2</a:t>
            </a:r>
            <a:endParaRPr sz="1800" dirty="0">
              <a:latin typeface="Arial" panose="020B0604020202020204"/>
              <a:cs typeface="Arial" panose="020B0604020202020204"/>
            </a:endParaRPr>
          </a:p>
        </p:txBody>
      </p:sp>
      <p:sp>
        <p:nvSpPr>
          <p:cNvPr id="29" name="object 29"/>
          <p:cNvSpPr txBox="1"/>
          <p:nvPr/>
        </p:nvSpPr>
        <p:spPr>
          <a:xfrm>
            <a:off x="9235685" y="4294123"/>
            <a:ext cx="1079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F0"/>
                </a:solidFill>
                <a:latin typeface="Arial" panose="020B0604020202020204"/>
                <a:cs typeface="Arial" panose="020B0604020202020204"/>
              </a:rPr>
              <a:t>CornerNet</a:t>
            </a:r>
            <a:endParaRPr sz="1800">
              <a:latin typeface="Arial" panose="020B0604020202020204"/>
              <a:cs typeface="Arial" panose="020B0604020202020204"/>
            </a:endParaRPr>
          </a:p>
        </p:txBody>
      </p:sp>
      <p:sp>
        <p:nvSpPr>
          <p:cNvPr id="30" name="object 30"/>
          <p:cNvSpPr txBox="1"/>
          <p:nvPr/>
        </p:nvSpPr>
        <p:spPr>
          <a:xfrm>
            <a:off x="1177628" y="4352035"/>
            <a:ext cx="901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F0"/>
                </a:solidFill>
                <a:latin typeface="Arial" panose="020B0604020202020204"/>
                <a:cs typeface="Arial" panose="020B0604020202020204"/>
              </a:rPr>
              <a:t>M</a:t>
            </a:r>
            <a:r>
              <a:rPr sz="1800" spc="-5" dirty="0">
                <a:solidFill>
                  <a:srgbClr val="00B0F0"/>
                </a:solidFill>
                <a:latin typeface="Arial" panose="020B0604020202020204"/>
                <a:cs typeface="Arial" panose="020B0604020202020204"/>
              </a:rPr>
              <a:t>u</a:t>
            </a:r>
            <a:r>
              <a:rPr sz="1800" dirty="0">
                <a:solidFill>
                  <a:srgbClr val="00B0F0"/>
                </a:solidFill>
                <a:latin typeface="Arial" panose="020B0604020202020204"/>
                <a:cs typeface="Arial" panose="020B0604020202020204"/>
              </a:rPr>
              <a:t>l</a:t>
            </a:r>
            <a:r>
              <a:rPr sz="1800" spc="-5" dirty="0">
                <a:solidFill>
                  <a:srgbClr val="00B0F0"/>
                </a:solidFill>
                <a:latin typeface="Arial" panose="020B0604020202020204"/>
                <a:cs typeface="Arial" panose="020B0604020202020204"/>
              </a:rPr>
              <a:t>t</a:t>
            </a:r>
            <a:r>
              <a:rPr sz="1800" dirty="0">
                <a:solidFill>
                  <a:srgbClr val="00B0F0"/>
                </a:solidFill>
                <a:latin typeface="Arial" panose="020B0604020202020204"/>
                <a:cs typeface="Arial" panose="020B0604020202020204"/>
              </a:rPr>
              <a:t>i</a:t>
            </a:r>
            <a:r>
              <a:rPr sz="1800" spc="-5" dirty="0">
                <a:solidFill>
                  <a:srgbClr val="00B0F0"/>
                </a:solidFill>
                <a:latin typeface="Arial" panose="020B0604020202020204"/>
                <a:cs typeface="Arial" panose="020B0604020202020204"/>
              </a:rPr>
              <a:t>Bo</a:t>
            </a:r>
            <a:r>
              <a:rPr sz="1800" dirty="0">
                <a:solidFill>
                  <a:srgbClr val="00B0F0"/>
                </a:solidFill>
                <a:latin typeface="Arial" panose="020B0604020202020204"/>
                <a:cs typeface="Arial" panose="020B0604020202020204"/>
              </a:rPr>
              <a:t>x</a:t>
            </a:r>
            <a:endParaRPr sz="1800">
              <a:latin typeface="Arial" panose="020B0604020202020204"/>
              <a:cs typeface="Arial" panose="020B0604020202020204"/>
            </a:endParaRPr>
          </a:p>
        </p:txBody>
      </p:sp>
      <p:sp>
        <p:nvSpPr>
          <p:cNvPr id="31" name="object 31"/>
          <p:cNvSpPr txBox="1"/>
          <p:nvPr/>
        </p:nvSpPr>
        <p:spPr>
          <a:xfrm>
            <a:off x="8855805" y="2550667"/>
            <a:ext cx="1765935" cy="1584152"/>
          </a:xfrm>
          <a:prstGeom prst="rect">
            <a:avLst/>
          </a:prstGeom>
        </p:spPr>
        <p:txBody>
          <a:bodyPr vert="horz" wrap="square" lIns="0" tIns="12700" rIns="0" bIns="0" rtlCol="0">
            <a:spAutoFit/>
          </a:bodyPr>
          <a:lstStyle/>
          <a:p>
            <a:pPr marR="30480" algn="ctr">
              <a:lnSpc>
                <a:spcPct val="100000"/>
              </a:lnSpc>
              <a:spcBef>
                <a:spcPts val="100"/>
              </a:spcBef>
            </a:pPr>
            <a:r>
              <a:rPr sz="1800" spc="-5" dirty="0">
                <a:solidFill>
                  <a:srgbClr val="00B050"/>
                </a:solidFill>
                <a:latin typeface="Arial" panose="020B0604020202020204"/>
                <a:cs typeface="Arial" panose="020B0604020202020204"/>
              </a:rPr>
              <a:t>Cascade</a:t>
            </a:r>
            <a:r>
              <a:rPr sz="1800" spc="-55" dirty="0">
                <a:solidFill>
                  <a:srgbClr val="00B050"/>
                </a:solidFill>
                <a:latin typeface="Arial" panose="020B0604020202020204"/>
                <a:cs typeface="Arial" panose="020B0604020202020204"/>
              </a:rPr>
              <a:t> </a:t>
            </a:r>
            <a:r>
              <a:rPr sz="1800" spc="-5"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a:p>
            <a:pPr marL="12700" marR="5080" algn="ctr">
              <a:lnSpc>
                <a:spcPct val="163000"/>
              </a:lnSpc>
            </a:pPr>
            <a:r>
              <a:rPr sz="1800" spc="-5" dirty="0">
                <a:solidFill>
                  <a:srgbClr val="00B050"/>
                </a:solidFill>
                <a:latin typeface="Arial" panose="020B0604020202020204"/>
                <a:cs typeface="Arial" panose="020B0604020202020204"/>
              </a:rPr>
              <a:t>Relation</a:t>
            </a:r>
            <a:r>
              <a:rPr sz="1800" spc="-55" dirty="0">
                <a:solidFill>
                  <a:srgbClr val="00B050"/>
                </a:solidFill>
                <a:latin typeface="Arial" panose="020B0604020202020204"/>
                <a:cs typeface="Arial" panose="020B0604020202020204"/>
              </a:rPr>
              <a:t> </a:t>
            </a:r>
            <a:r>
              <a:rPr sz="1800" spc="-5" dirty="0">
                <a:solidFill>
                  <a:srgbClr val="00B050"/>
                </a:solidFill>
                <a:latin typeface="Arial" panose="020B0604020202020204"/>
                <a:cs typeface="Arial" panose="020B0604020202020204"/>
              </a:rPr>
              <a:t>Network  SNIP</a:t>
            </a:r>
            <a:endParaRPr lang="en-US" altLang="zh-CN" sz="1800" spc="-5" dirty="0">
              <a:solidFill>
                <a:srgbClr val="00B050"/>
              </a:solidFill>
              <a:latin typeface="Arial" panose="020B0604020202020204"/>
              <a:cs typeface="Arial" panose="020B0604020202020204"/>
            </a:endParaRPr>
          </a:p>
          <a:p>
            <a:pPr marL="12700" marR="5080" algn="ctr">
              <a:lnSpc>
                <a:spcPct val="163000"/>
              </a:lnSpc>
            </a:pPr>
            <a:r>
              <a:rPr lang="en-US" spc="-5" dirty="0">
                <a:solidFill>
                  <a:srgbClr val="00B050"/>
                </a:solidFill>
                <a:latin typeface="Arial" panose="020B0604020202020204"/>
                <a:cs typeface="Arial" panose="020B0604020202020204"/>
              </a:rPr>
              <a:t>SNIPER</a:t>
            </a:r>
            <a:endParaRPr sz="1800" dirty="0">
              <a:latin typeface="Arial" panose="020B0604020202020204"/>
              <a:cs typeface="Arial" panose="020B0604020202020204"/>
            </a:endParaRPr>
          </a:p>
        </p:txBody>
      </p:sp>
      <p:sp>
        <p:nvSpPr>
          <p:cNvPr id="32" name="object 32"/>
          <p:cNvSpPr txBox="1"/>
          <p:nvPr/>
        </p:nvSpPr>
        <p:spPr>
          <a:xfrm>
            <a:off x="6648579" y="6189979"/>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2" name="文本框 1">
            <a:extLst>
              <a:ext uri="{FF2B5EF4-FFF2-40B4-BE49-F238E27FC236}">
                <a16:creationId xmlns:a16="http://schemas.microsoft.com/office/drawing/2014/main" id="{2864512A-E0CA-43C8-A9B3-A7AB769DDFCB}"/>
              </a:ext>
            </a:extLst>
          </p:cNvPr>
          <p:cNvSpPr txBox="1"/>
          <p:nvPr/>
        </p:nvSpPr>
        <p:spPr>
          <a:xfrm>
            <a:off x="1090556" y="1804132"/>
            <a:ext cx="915202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将物体检测</a:t>
            </a:r>
            <a:r>
              <a:rPr lang="zh-CN" altLang="en-US" b="1" dirty="0">
                <a:solidFill>
                  <a:srgbClr val="FF0000"/>
                </a:solidFill>
              </a:rPr>
              <a:t>首次</a:t>
            </a:r>
            <a:r>
              <a:rPr lang="zh-CN" altLang="en-US" dirty="0"/>
              <a:t>应用于深度学习中的一篇论文，引用量非常高，影响也非常广泛</a:t>
            </a:r>
          </a:p>
        </p:txBody>
      </p:sp>
      <p:sp>
        <p:nvSpPr>
          <p:cNvPr id="33" name="箭头: 下 32">
            <a:extLst>
              <a:ext uri="{FF2B5EF4-FFF2-40B4-BE49-F238E27FC236}">
                <a16:creationId xmlns:a16="http://schemas.microsoft.com/office/drawing/2014/main" id="{FB879CCE-FCAF-451D-AA12-884550400CD5}"/>
              </a:ext>
            </a:extLst>
          </p:cNvPr>
          <p:cNvSpPr/>
          <p:nvPr/>
        </p:nvSpPr>
        <p:spPr>
          <a:xfrm flipV="1">
            <a:off x="1561465" y="2209800"/>
            <a:ext cx="158950" cy="358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250E6A3-D302-42A2-B6C5-A241F27011F0}"/>
              </a:ext>
            </a:extLst>
          </p:cNvPr>
          <p:cNvSpPr txBox="1"/>
          <p:nvPr/>
        </p:nvSpPr>
        <p:spPr>
          <a:xfrm>
            <a:off x="1177628"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1090556" y="5751794"/>
            <a:ext cx="6929119"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基于深度学习目标检测的流程变得越来越</a:t>
            </a:r>
            <a:r>
              <a:rPr lang="zh-CN" altLang="en-US" sz="2000" b="1" kern="0" dirty="0">
                <a:solidFill>
                  <a:srgbClr val="FF0000"/>
                </a:solidFill>
              </a:rPr>
              <a:t>精简</a:t>
            </a:r>
            <a:endParaRPr lang="en-US" altLang="zh-CN" sz="2000" b="1" kern="0" dirty="0">
              <a:solidFill>
                <a:srgbClr val="FF0000"/>
              </a:solidFill>
            </a:endParaRPr>
          </a:p>
          <a:p>
            <a:pPr marL="285750" indent="-285750">
              <a:buFont typeface="Arial" panose="020B0604020202020204" pitchFamily="34" charset="0"/>
              <a:buChar char="•"/>
            </a:pPr>
            <a:r>
              <a:rPr lang="zh-CN" altLang="en-US" sz="2000" kern="0" dirty="0">
                <a:solidFill>
                  <a:sysClr val="windowText" lastClr="000000"/>
                </a:solidFill>
              </a:rPr>
              <a:t>精度越来越</a:t>
            </a:r>
            <a:r>
              <a:rPr lang="zh-CN" altLang="en-US" sz="2000" b="1" kern="0" dirty="0">
                <a:solidFill>
                  <a:srgbClr val="FF0000"/>
                </a:solidFill>
              </a:rPr>
              <a:t>高</a:t>
            </a:r>
            <a:endParaRPr lang="en-US" altLang="zh-CN" sz="2000" b="1" kern="0" dirty="0">
              <a:solidFill>
                <a:srgbClr val="FF0000"/>
              </a:solidFill>
            </a:endParaRPr>
          </a:p>
          <a:p>
            <a:pPr marL="285750" indent="-285750">
              <a:buFont typeface="Arial" panose="020B0604020202020204" pitchFamily="34" charset="0"/>
              <a:buChar char="•"/>
            </a:pPr>
            <a:r>
              <a:rPr lang="zh-CN" altLang="en-US" sz="2000" kern="0" dirty="0">
                <a:solidFill>
                  <a:sysClr val="windowText" lastClr="000000"/>
                </a:solidFill>
              </a:rPr>
              <a:t>速度也越来越</a:t>
            </a:r>
            <a:r>
              <a:rPr lang="zh-CN" altLang="en-US" sz="2000" kern="0" dirty="0">
                <a:solidFill>
                  <a:srgbClr val="FF0000"/>
                </a:solidFill>
              </a:rPr>
              <a:t>快</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00682" y="1915403"/>
            <a:ext cx="3327399" cy="738664"/>
          </a:xfrm>
        </p:spPr>
        <p:txBody>
          <a:bodyPr/>
          <a:lstStyle/>
          <a:p>
            <a:r>
              <a:rPr lang="en-US" altLang="zh-CN" dirty="0"/>
              <a:t>1.</a:t>
            </a:r>
            <a:r>
              <a:rPr lang="zh-CN" altLang="en-US" dirty="0"/>
              <a:t> </a:t>
            </a:r>
            <a:r>
              <a:rPr lang="en-US" altLang="zh-CN" dirty="0"/>
              <a:t>RPN</a:t>
            </a:r>
            <a:r>
              <a:rPr lang="zh-CN" altLang="en-US" dirty="0"/>
              <a:t>，生成一系列 </a:t>
            </a:r>
            <a:r>
              <a:rPr lang="en-US" altLang="zh-CN" dirty="0"/>
              <a:t>proposals</a:t>
            </a:r>
            <a:r>
              <a:rPr lang="zh-CN" altLang="en-US" dirty="0"/>
              <a:t>。</a:t>
            </a:r>
          </a:p>
        </p:txBody>
      </p:sp>
      <p:sp>
        <p:nvSpPr>
          <p:cNvPr id="3" name="标题 2"/>
          <p:cNvSpPr>
            <a:spLocks noGrp="1"/>
          </p:cNvSpPr>
          <p:nvPr>
            <p:ph type="title"/>
          </p:nvPr>
        </p:nvSpPr>
        <p:spPr>
          <a:xfrm>
            <a:off x="406401" y="1219200"/>
            <a:ext cx="7518399" cy="492443"/>
          </a:xfrm>
        </p:spPr>
        <p:txBody>
          <a:bodyPr/>
          <a:lstStyle/>
          <a:p>
            <a:r>
              <a:rPr lang="en-US" altLang="zh-CN" dirty="0"/>
              <a:t>SNIPER-&gt; Negative Chip selection</a:t>
            </a:r>
            <a:endParaRPr lang="zh-CN" altLang="en-US" dirty="0"/>
          </a:p>
        </p:txBody>
      </p:sp>
      <p:sp>
        <p:nvSpPr>
          <p:cNvPr id="4" name="文本占位符 3"/>
          <p:cNvSpPr>
            <a:spLocks noGrp="1"/>
          </p:cNvSpPr>
          <p:nvPr>
            <p:ph type="body" sz="quarter" idx="18"/>
          </p:nvPr>
        </p:nvSpPr>
        <p:spPr>
          <a:xfrm>
            <a:off x="200682" y="2945377"/>
            <a:ext cx="3533118" cy="1107996"/>
          </a:xfrm>
        </p:spPr>
        <p:txBody>
          <a:bodyPr/>
          <a:lstStyle/>
          <a:p>
            <a:r>
              <a:rPr lang="en-US" altLang="zh-CN" dirty="0"/>
              <a:t>2.</a:t>
            </a:r>
            <a:r>
              <a:rPr lang="zh-CN" altLang="en-US" dirty="0"/>
              <a:t>对每个</a:t>
            </a:r>
            <a:r>
              <a:rPr lang="en-US" altLang="zh-CN" dirty="0"/>
              <a:t>scale </a:t>
            </a:r>
            <a:r>
              <a:rPr lang="en-US" altLang="zh-CN" dirty="0" err="1"/>
              <a:t>i</a:t>
            </a:r>
            <a:r>
              <a:rPr lang="zh-CN" altLang="en-US" dirty="0"/>
              <a:t>，</a:t>
            </a:r>
            <a:r>
              <a:rPr lang="zh-CN" altLang="en-US" b="1" dirty="0">
                <a:solidFill>
                  <a:srgbClr val="FF0000"/>
                </a:solidFill>
              </a:rPr>
              <a:t>移除</a:t>
            </a:r>
            <a:r>
              <a:rPr lang="zh-CN" altLang="en-US" dirty="0"/>
              <a:t>该</a:t>
            </a:r>
            <a:r>
              <a:rPr lang="en-US" altLang="zh-CN" dirty="0"/>
              <a:t>scale</a:t>
            </a:r>
            <a:r>
              <a:rPr lang="zh-CN" altLang="en-US" dirty="0"/>
              <a:t>下被 </a:t>
            </a:r>
            <a:r>
              <a:rPr lang="en-US" altLang="zh-CN" dirty="0"/>
              <a:t>positive chip </a:t>
            </a:r>
            <a:r>
              <a:rPr lang="zh-CN" altLang="en-US" dirty="0"/>
              <a:t>覆盖到的那些</a:t>
            </a:r>
            <a:r>
              <a:rPr lang="en-US" altLang="zh-CN" dirty="0"/>
              <a:t>proposals</a:t>
            </a:r>
            <a:r>
              <a:rPr lang="zh-CN" altLang="en-US" dirty="0"/>
              <a:t>。</a:t>
            </a:r>
          </a:p>
        </p:txBody>
      </p:sp>
      <p:sp>
        <p:nvSpPr>
          <p:cNvPr id="5" name="文本占位符 4"/>
          <p:cNvSpPr>
            <a:spLocks noGrp="1"/>
          </p:cNvSpPr>
          <p:nvPr>
            <p:ph type="body" sz="quarter" idx="19"/>
          </p:nvPr>
        </p:nvSpPr>
        <p:spPr>
          <a:xfrm>
            <a:off x="1280479" y="4997996"/>
            <a:ext cx="3533118" cy="1477328"/>
          </a:xfrm>
        </p:spPr>
        <p:txBody>
          <a:bodyPr/>
          <a:lstStyle/>
          <a:p>
            <a:r>
              <a:rPr lang="en-US" altLang="zh-CN" dirty="0"/>
              <a:t>3.</a:t>
            </a:r>
            <a:r>
              <a:rPr lang="zh-CN" altLang="en-US" dirty="0"/>
              <a:t> 每个</a:t>
            </a:r>
            <a:r>
              <a:rPr lang="en-US" altLang="zh-CN" dirty="0"/>
              <a:t>scale</a:t>
            </a:r>
            <a:r>
              <a:rPr lang="zh-CN" altLang="en-US" dirty="0"/>
              <a:t>的</a:t>
            </a:r>
            <a:r>
              <a:rPr lang="en-US" altLang="zh-CN" dirty="0"/>
              <a:t>chip</a:t>
            </a:r>
            <a:r>
              <a:rPr lang="zh-CN" altLang="en-US" b="1" dirty="0">
                <a:solidFill>
                  <a:srgbClr val="FF0000"/>
                </a:solidFill>
              </a:rPr>
              <a:t>选取</a:t>
            </a:r>
            <a:r>
              <a:rPr lang="zh-CN" altLang="en-US" dirty="0"/>
              <a:t>包含至少</a:t>
            </a:r>
            <a:r>
              <a:rPr lang="en-US" altLang="zh-CN" dirty="0"/>
              <a:t>M</a:t>
            </a:r>
            <a:r>
              <a:rPr lang="zh-CN" altLang="en-US" dirty="0"/>
              <a:t>个</a:t>
            </a:r>
            <a:r>
              <a:rPr lang="en-US" altLang="zh-CN" dirty="0"/>
              <a:t>proposals</a:t>
            </a:r>
            <a:r>
              <a:rPr lang="zh-CN" altLang="en-US" dirty="0"/>
              <a:t>的</a:t>
            </a:r>
            <a:r>
              <a:rPr lang="en-US" altLang="zh-CN" dirty="0"/>
              <a:t>chips</a:t>
            </a:r>
            <a:r>
              <a:rPr lang="zh-CN" altLang="en-US" dirty="0"/>
              <a:t>作为</a:t>
            </a:r>
            <a:r>
              <a:rPr lang="en-US" altLang="zh-CN" b="1" dirty="0">
                <a:solidFill>
                  <a:srgbClr val="FF0000"/>
                </a:solidFill>
              </a:rPr>
              <a:t>negative chip</a:t>
            </a:r>
            <a:r>
              <a:rPr lang="zh-CN" altLang="en-US" b="1" dirty="0">
                <a:solidFill>
                  <a:srgbClr val="FF0000"/>
                </a:solidFill>
              </a:rPr>
              <a:t>。</a:t>
            </a:r>
          </a:p>
        </p:txBody>
      </p:sp>
      <p:sp>
        <p:nvSpPr>
          <p:cNvPr id="6" name="文本占位符 5"/>
          <p:cNvSpPr>
            <a:spLocks noGrp="1"/>
          </p:cNvSpPr>
          <p:nvPr>
            <p:ph type="body" sz="quarter" idx="20"/>
          </p:nvPr>
        </p:nvSpPr>
        <p:spPr>
          <a:xfrm>
            <a:off x="5410200" y="4997996"/>
            <a:ext cx="6477000" cy="1292662"/>
          </a:xfrm>
        </p:spPr>
        <p:txBody>
          <a:bodyPr/>
          <a:lstStyle/>
          <a:p>
            <a:r>
              <a:rPr lang="en-US" altLang="zh-CN" dirty="0"/>
              <a:t>4.</a:t>
            </a:r>
            <a:r>
              <a:rPr lang="zh-CN" altLang="en-US" dirty="0"/>
              <a:t>每张图片训练时，在每个</a:t>
            </a:r>
            <a:r>
              <a:rPr lang="en-US" altLang="zh-CN" dirty="0"/>
              <a:t>epoch</a:t>
            </a:r>
            <a:r>
              <a:rPr lang="zh-CN" altLang="en-US" dirty="0"/>
              <a:t>中输入</a:t>
            </a:r>
            <a:r>
              <a:rPr lang="zh-CN" altLang="en-US" b="1" dirty="0">
                <a:solidFill>
                  <a:srgbClr val="FF0000"/>
                </a:solidFill>
              </a:rPr>
              <a:t>全部</a:t>
            </a:r>
            <a:r>
              <a:rPr lang="en-US" altLang="zh-CN" b="1" dirty="0">
                <a:solidFill>
                  <a:srgbClr val="FF0000"/>
                </a:solidFill>
              </a:rPr>
              <a:t>positive chip</a:t>
            </a:r>
            <a:r>
              <a:rPr lang="zh-CN" altLang="en-US" dirty="0"/>
              <a:t>和选择</a:t>
            </a:r>
            <a:r>
              <a:rPr lang="zh-CN" altLang="en-US" b="1" dirty="0">
                <a:solidFill>
                  <a:srgbClr val="FF0000"/>
                </a:solidFill>
              </a:rPr>
              <a:t>固定数量的</a:t>
            </a:r>
            <a:r>
              <a:rPr lang="en-US" altLang="zh-CN" b="1" dirty="0">
                <a:solidFill>
                  <a:srgbClr val="FF0000"/>
                </a:solidFill>
              </a:rPr>
              <a:t>negative chip</a:t>
            </a:r>
            <a:r>
              <a:rPr lang="zh-CN" altLang="en-US" dirty="0"/>
              <a:t>。</a:t>
            </a:r>
          </a:p>
        </p:txBody>
      </p:sp>
      <p:pic>
        <p:nvPicPr>
          <p:cNvPr id="8" name="图片 7"/>
          <p:cNvPicPr>
            <a:picLocks noChangeAspect="1"/>
          </p:cNvPicPr>
          <p:nvPr/>
        </p:nvPicPr>
        <p:blipFill>
          <a:blip r:embed="rId2"/>
          <a:stretch>
            <a:fillRect/>
          </a:stretch>
        </p:blipFill>
        <p:spPr>
          <a:xfrm>
            <a:off x="3632198" y="1711642"/>
            <a:ext cx="8343880" cy="3241357"/>
          </a:xfrm>
          <a:prstGeom prst="rect">
            <a:avLst/>
          </a:prstGeom>
        </p:spPr>
      </p:pic>
      <p:sp>
        <p:nvSpPr>
          <p:cNvPr id="7" name="箭头: 左 6">
            <a:extLst>
              <a:ext uri="{FF2B5EF4-FFF2-40B4-BE49-F238E27FC236}">
                <a16:creationId xmlns:a16="http://schemas.microsoft.com/office/drawing/2014/main" id="{55ED6573-64B3-43A4-99FE-7FFF2C1EC4E6}"/>
              </a:ext>
            </a:extLst>
          </p:cNvPr>
          <p:cNvSpPr/>
          <p:nvPr/>
        </p:nvSpPr>
        <p:spPr>
          <a:xfrm>
            <a:off x="3200400" y="4080824"/>
            <a:ext cx="838200" cy="1863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AE7793E4-1874-45BE-B862-8B6CF9EF67D8}"/>
              </a:ext>
            </a:extLst>
          </p:cNvPr>
          <p:cNvSpPr/>
          <p:nvPr/>
        </p:nvSpPr>
        <p:spPr>
          <a:xfrm rot="20189339">
            <a:off x="4558041" y="4535309"/>
            <a:ext cx="16002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394C6862-25B6-458F-A29A-126907F8C6D6}"/>
              </a:ext>
            </a:extLst>
          </p:cNvPr>
          <p:cNvSpPr/>
          <p:nvPr/>
        </p:nvSpPr>
        <p:spPr>
          <a:xfrm>
            <a:off x="10591800" y="4053373"/>
            <a:ext cx="304800" cy="899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左 10">
            <a:extLst>
              <a:ext uri="{FF2B5EF4-FFF2-40B4-BE49-F238E27FC236}">
                <a16:creationId xmlns:a16="http://schemas.microsoft.com/office/drawing/2014/main" id="{E1804EB7-C98C-42D7-86B5-D4E141B3D583}"/>
              </a:ext>
            </a:extLst>
          </p:cNvPr>
          <p:cNvSpPr/>
          <p:nvPr/>
        </p:nvSpPr>
        <p:spPr>
          <a:xfrm>
            <a:off x="3352800" y="2214581"/>
            <a:ext cx="607079" cy="2278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635001" y="2382520"/>
            <a:ext cx="11556999" cy="2215991"/>
          </a:xfrm>
        </p:spPr>
        <p:txBody>
          <a:bodyPr/>
          <a:lstStyle/>
          <a:p>
            <a:r>
              <a:rPr lang="zh-CN" altLang="en-US" dirty="0"/>
              <a:t>同时引入了</a:t>
            </a:r>
            <a:r>
              <a:rPr lang="en-US" altLang="zh-CN" dirty="0"/>
              <a:t>positive chip</a:t>
            </a:r>
            <a:r>
              <a:rPr lang="zh-CN" altLang="en-US" dirty="0"/>
              <a:t>和</a:t>
            </a:r>
            <a:r>
              <a:rPr lang="en-US" altLang="zh-CN" b="1" dirty="0">
                <a:solidFill>
                  <a:srgbClr val="FF0000"/>
                </a:solidFill>
              </a:rPr>
              <a:t>negative chip</a:t>
            </a:r>
            <a:r>
              <a:rPr lang="zh-CN" altLang="en-US" dirty="0"/>
              <a:t>，保证正负样本比例适当。</a:t>
            </a:r>
            <a:endParaRPr lang="en-US" altLang="zh-CN" dirty="0"/>
          </a:p>
          <a:p>
            <a:endParaRPr lang="en-US" altLang="zh-CN" dirty="0"/>
          </a:p>
          <a:p>
            <a:r>
              <a:rPr lang="en-US" altLang="zh-CN" dirty="0"/>
              <a:t>SNIPER</a:t>
            </a:r>
            <a:r>
              <a:rPr lang="zh-CN" altLang="en-US" dirty="0"/>
              <a:t>通过跳过</a:t>
            </a:r>
            <a:r>
              <a:rPr lang="en-US" altLang="zh-CN" dirty="0"/>
              <a:t>easy chip</a:t>
            </a:r>
            <a:r>
              <a:rPr lang="zh-CN" altLang="en-US" dirty="0"/>
              <a:t>，</a:t>
            </a:r>
            <a:r>
              <a:rPr lang="zh-CN" altLang="en-US" b="1" dirty="0">
                <a:solidFill>
                  <a:srgbClr val="FF0000"/>
                </a:solidFill>
              </a:rPr>
              <a:t>只训练挑选好的</a:t>
            </a:r>
            <a:r>
              <a:rPr lang="en-US" altLang="zh-CN" b="1" dirty="0">
                <a:solidFill>
                  <a:srgbClr val="FF0000"/>
                </a:solidFill>
              </a:rPr>
              <a:t>chips</a:t>
            </a:r>
            <a:r>
              <a:rPr lang="zh-CN" altLang="en-US" dirty="0"/>
              <a:t>，相比</a:t>
            </a:r>
            <a:r>
              <a:rPr lang="en-US" altLang="zh-CN" dirty="0"/>
              <a:t>SNIP</a:t>
            </a:r>
            <a:r>
              <a:rPr lang="zh-CN" altLang="en-US" dirty="0"/>
              <a:t>减少了计算量。</a:t>
            </a:r>
            <a:endParaRPr lang="en-US" altLang="zh-CN" dirty="0"/>
          </a:p>
          <a:p>
            <a:endParaRPr lang="en-US" altLang="zh-CN" dirty="0"/>
          </a:p>
          <a:p>
            <a:r>
              <a:rPr lang="zh-CN" altLang="en-US" dirty="0"/>
              <a:t>在低分辨率图片上做训练，</a:t>
            </a:r>
            <a:r>
              <a:rPr lang="zh-CN" altLang="en-US" b="1" dirty="0">
                <a:solidFill>
                  <a:srgbClr val="FF0000"/>
                </a:solidFill>
              </a:rPr>
              <a:t>减少了内存占用</a:t>
            </a:r>
            <a:r>
              <a:rPr lang="zh-CN" altLang="en-US" dirty="0"/>
              <a:t>，性能可从</a:t>
            </a:r>
            <a:r>
              <a:rPr lang="en-US" altLang="zh-CN" dirty="0"/>
              <a:t>batch normalization</a:t>
            </a:r>
            <a:r>
              <a:rPr lang="zh-CN" altLang="en-US" dirty="0"/>
              <a:t>中受益。</a:t>
            </a:r>
          </a:p>
        </p:txBody>
      </p:sp>
      <p:sp>
        <p:nvSpPr>
          <p:cNvPr id="3" name="标题 2"/>
          <p:cNvSpPr>
            <a:spLocks noGrp="1"/>
          </p:cNvSpPr>
          <p:nvPr>
            <p:ph type="title"/>
          </p:nvPr>
        </p:nvSpPr>
        <p:spPr>
          <a:xfrm>
            <a:off x="635001" y="1219200"/>
            <a:ext cx="6222999" cy="492443"/>
          </a:xfrm>
        </p:spPr>
        <p:txBody>
          <a:bodyPr/>
          <a:lstStyle/>
          <a:p>
            <a:r>
              <a:rPr lang="en-US" altLang="zh-CN" dirty="0"/>
              <a:t>SNIPER vs SNIP</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11200" y="1190244"/>
            <a:ext cx="1955800" cy="513080"/>
          </a:xfrm>
          <a:prstGeom prst="rect">
            <a:avLst/>
          </a:prstGeom>
        </p:spPr>
        <p:txBody>
          <a:bodyPr vert="horz" wrap="square" lIns="0" tIns="12700" rIns="0" bIns="0" rtlCol="0">
            <a:spAutoFit/>
          </a:bodyPr>
          <a:lstStyle/>
          <a:p>
            <a:pPr marL="12700">
              <a:lnSpc>
                <a:spcPct val="100000"/>
              </a:lnSpc>
              <a:spcBef>
                <a:spcPts val="100"/>
              </a:spcBef>
            </a:pPr>
            <a:r>
              <a:rPr spc="-100" dirty="0"/>
              <a:t>R</a:t>
            </a:r>
            <a:r>
              <a:rPr spc="-5" dirty="0"/>
              <a:t>eti</a:t>
            </a:r>
            <a:r>
              <a:rPr dirty="0"/>
              <a:t>n</a:t>
            </a:r>
            <a:r>
              <a:rPr spc="5" dirty="0"/>
              <a:t>a</a:t>
            </a:r>
            <a:r>
              <a:rPr dirty="0"/>
              <a:t>N</a:t>
            </a:r>
            <a:r>
              <a:rPr spc="-5" dirty="0"/>
              <a:t>e</a:t>
            </a:r>
            <a:r>
              <a:rPr dirty="0"/>
              <a:t>t</a:t>
            </a:r>
          </a:p>
        </p:txBody>
      </p:sp>
      <p:sp>
        <p:nvSpPr>
          <p:cNvPr id="4" name="object 4"/>
          <p:cNvSpPr txBox="1"/>
          <p:nvPr/>
        </p:nvSpPr>
        <p:spPr>
          <a:xfrm>
            <a:off x="711200" y="2042667"/>
            <a:ext cx="73660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Arial" panose="020B0604020202020204"/>
                <a:cs typeface="Arial" panose="020B0604020202020204"/>
              </a:rPr>
              <a:t>F</a:t>
            </a:r>
            <a:r>
              <a:rPr sz="2800" spc="-5" dirty="0">
                <a:latin typeface="Arial" panose="020B0604020202020204"/>
                <a:cs typeface="Arial" panose="020B0604020202020204"/>
              </a:rPr>
              <a:t>P</a:t>
            </a:r>
            <a:r>
              <a:rPr sz="2800" dirty="0">
                <a:latin typeface="Arial" panose="020B0604020202020204"/>
                <a:cs typeface="Arial" panose="020B0604020202020204"/>
              </a:rPr>
              <a:t>N</a:t>
            </a:r>
            <a:endParaRPr sz="2800">
              <a:latin typeface="Arial" panose="020B0604020202020204"/>
              <a:cs typeface="Arial" panose="020B0604020202020204"/>
            </a:endParaRPr>
          </a:p>
        </p:txBody>
      </p:sp>
      <p:sp>
        <p:nvSpPr>
          <p:cNvPr id="5" name="object 5"/>
          <p:cNvSpPr/>
          <p:nvPr/>
        </p:nvSpPr>
        <p:spPr>
          <a:xfrm>
            <a:off x="725423" y="2834639"/>
            <a:ext cx="10741152" cy="280111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500605" y="2157476"/>
            <a:ext cx="2133600" cy="568325"/>
          </a:xfrm>
          <a:prstGeom prst="rect">
            <a:avLst/>
          </a:prstGeom>
        </p:spPr>
        <p:txBody>
          <a:bodyPr vert="horz" wrap="square" lIns="0" tIns="26670" rIns="0" bIns="0" rtlCol="0">
            <a:spAutoFit/>
          </a:bodyPr>
          <a:lstStyle/>
          <a:p>
            <a:pPr marL="12700" marR="5080" indent="139700">
              <a:lnSpc>
                <a:spcPts val="2110"/>
              </a:lnSpc>
              <a:spcBef>
                <a:spcPts val="210"/>
              </a:spcBef>
            </a:pPr>
            <a:r>
              <a:rPr sz="1800" spc="-5" dirty="0">
                <a:solidFill>
                  <a:srgbClr val="FF0000"/>
                </a:solidFill>
                <a:latin typeface="Arial" panose="020B0604020202020204"/>
                <a:cs typeface="Arial" panose="020B0604020202020204"/>
              </a:rPr>
              <a:t>heavier head than  SSD </a:t>
            </a:r>
            <a:r>
              <a:rPr sz="1800" dirty="0">
                <a:solidFill>
                  <a:srgbClr val="FF0000"/>
                </a:solidFill>
                <a:latin typeface="Arial" panose="020B0604020202020204"/>
                <a:cs typeface="Arial" panose="020B0604020202020204"/>
              </a:rPr>
              <a:t>/ </a:t>
            </a:r>
            <a:r>
              <a:rPr lang="en-US" sz="1800" spc="-5" dirty="0">
                <a:solidFill>
                  <a:srgbClr val="FF0000"/>
                </a:solidFill>
                <a:latin typeface="Arial" panose="020B0604020202020204"/>
                <a:cs typeface="Arial" panose="020B0604020202020204"/>
              </a:rPr>
              <a:t>Faster</a:t>
            </a:r>
            <a:r>
              <a:rPr sz="1800" spc="-80" dirty="0">
                <a:solidFill>
                  <a:srgbClr val="FF0000"/>
                </a:solidFill>
                <a:latin typeface="Arial" panose="020B0604020202020204"/>
                <a:cs typeface="Arial" panose="020B0604020202020204"/>
              </a:rPr>
              <a:t> </a:t>
            </a:r>
            <a:r>
              <a:rPr sz="1800" dirty="0">
                <a:solidFill>
                  <a:srgbClr val="FF0000"/>
                </a:solidFill>
                <a:latin typeface="Arial" panose="020B0604020202020204"/>
                <a:cs typeface="Arial" panose="020B0604020202020204"/>
              </a:rPr>
              <a:t>R-CNN</a:t>
            </a:r>
            <a:endParaRPr sz="1800" dirty="0">
              <a:latin typeface="Arial" panose="020B0604020202020204"/>
              <a:cs typeface="Arial"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9BB772C-96C3-40DB-A0F5-3E02EDDA6400}"/>
              </a:ext>
            </a:extLst>
          </p:cNvPr>
          <p:cNvSpPr txBox="1">
            <a:spLocks/>
          </p:cNvSpPr>
          <p:nvPr/>
        </p:nvSpPr>
        <p:spPr>
          <a:xfrm>
            <a:off x="889651" y="11890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spc="-5" dirty="0" err="1">
                <a:latin typeface="微软雅黑" panose="020B0503020204020204" charset="-122"/>
              </a:rPr>
              <a:t>RetinaNet</a:t>
            </a:r>
            <a:endParaRPr lang="en-US" altLang="zh-CN" sz="3200" spc="-5" dirty="0">
              <a:latin typeface="微软雅黑" panose="020B0503020204020204" charset="-122"/>
            </a:endParaRPr>
          </a:p>
        </p:txBody>
      </p:sp>
      <p:sp>
        <p:nvSpPr>
          <p:cNvPr id="4" name="文本框 3">
            <a:extLst>
              <a:ext uri="{FF2B5EF4-FFF2-40B4-BE49-F238E27FC236}">
                <a16:creationId xmlns:a16="http://schemas.microsoft.com/office/drawing/2014/main" id="{4D0A1D0A-CEBD-4017-AF6B-1FAAEC1C1706}"/>
              </a:ext>
            </a:extLst>
          </p:cNvPr>
          <p:cNvSpPr txBox="1"/>
          <p:nvPr/>
        </p:nvSpPr>
        <p:spPr>
          <a:xfrm>
            <a:off x="1006882" y="2514600"/>
            <a:ext cx="10178236" cy="1569660"/>
          </a:xfrm>
          <a:prstGeom prst="rect">
            <a:avLst/>
          </a:prstGeom>
          <a:noFill/>
        </p:spPr>
        <p:txBody>
          <a:bodyPr wrap="square" rtlCol="0">
            <a:spAutoFit/>
          </a:bodyPr>
          <a:lstStyle/>
          <a:p>
            <a:r>
              <a:rPr lang="zh-CN" altLang="en-US" sz="2400" dirty="0"/>
              <a:t>基本步骤</a:t>
            </a:r>
            <a:r>
              <a:rPr lang="en-US" altLang="zh-CN" sz="2400" dirty="0"/>
              <a:t>:</a:t>
            </a:r>
          </a:p>
          <a:p>
            <a:r>
              <a:rPr lang="en-US" altLang="zh-CN" sz="2400" dirty="0"/>
              <a:t>1.</a:t>
            </a:r>
            <a:r>
              <a:rPr lang="zh-CN" altLang="en-US" sz="2400" dirty="0"/>
              <a:t>主干网络使用</a:t>
            </a:r>
            <a:r>
              <a:rPr lang="en-US" altLang="zh-CN" sz="2400" dirty="0"/>
              <a:t>ResNet101</a:t>
            </a:r>
          </a:p>
          <a:p>
            <a:r>
              <a:rPr lang="en-US" altLang="zh-CN" sz="2400" dirty="0"/>
              <a:t>2.</a:t>
            </a:r>
            <a:r>
              <a:rPr lang="zh-CN" altLang="en-US" sz="2400" dirty="0"/>
              <a:t>使用金字塔结构进行特征融合，在每一个特征图上进行预测</a:t>
            </a:r>
            <a:endParaRPr lang="en-US" altLang="zh-CN" sz="2400" dirty="0"/>
          </a:p>
          <a:p>
            <a:r>
              <a:rPr lang="en-US" altLang="zh-CN" sz="2400" dirty="0"/>
              <a:t>2.</a:t>
            </a:r>
            <a:r>
              <a:rPr lang="zh-CN" altLang="en-US" sz="2400" dirty="0"/>
              <a:t>两个分支预测网络分别为类别的判断和框的回归。</a:t>
            </a:r>
            <a:endParaRPr lang="en-US" altLang="zh-CN" sz="2400" dirty="0"/>
          </a:p>
        </p:txBody>
      </p:sp>
    </p:spTree>
    <p:extLst>
      <p:ext uri="{BB962C8B-B14F-4D97-AF65-F5344CB8AC3E}">
        <p14:creationId xmlns:p14="http://schemas.microsoft.com/office/powerpoint/2010/main" val="391416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6939" y="1190244"/>
            <a:ext cx="1955800" cy="513080"/>
          </a:xfrm>
          <a:prstGeom prst="rect">
            <a:avLst/>
          </a:prstGeom>
        </p:spPr>
        <p:txBody>
          <a:bodyPr vert="horz" wrap="square" lIns="0" tIns="12700" rIns="0" bIns="0" rtlCol="0">
            <a:spAutoFit/>
          </a:bodyPr>
          <a:lstStyle/>
          <a:p>
            <a:pPr marL="12700">
              <a:lnSpc>
                <a:spcPct val="100000"/>
              </a:lnSpc>
              <a:spcBef>
                <a:spcPts val="100"/>
              </a:spcBef>
            </a:pPr>
            <a:r>
              <a:rPr spc="-100" dirty="0"/>
              <a:t>R</a:t>
            </a:r>
            <a:r>
              <a:rPr spc="-5" dirty="0"/>
              <a:t>eti</a:t>
            </a:r>
            <a:r>
              <a:rPr dirty="0"/>
              <a:t>n</a:t>
            </a:r>
            <a:r>
              <a:rPr spc="5" dirty="0"/>
              <a:t>a</a:t>
            </a:r>
            <a:r>
              <a:rPr dirty="0"/>
              <a:t>N</a:t>
            </a:r>
            <a:r>
              <a:rPr spc="-5" dirty="0"/>
              <a:t>e</a:t>
            </a:r>
            <a:r>
              <a:rPr dirty="0"/>
              <a:t>t</a:t>
            </a:r>
          </a:p>
        </p:txBody>
      </p:sp>
      <p:sp>
        <p:nvSpPr>
          <p:cNvPr id="4" name="object 4"/>
          <p:cNvSpPr txBox="1"/>
          <p:nvPr/>
        </p:nvSpPr>
        <p:spPr>
          <a:xfrm>
            <a:off x="916939" y="1963420"/>
            <a:ext cx="7769861" cy="1833835"/>
          </a:xfrm>
          <a:prstGeom prst="rect">
            <a:avLst/>
          </a:prstGeom>
        </p:spPr>
        <p:txBody>
          <a:bodyPr vert="horz" wrap="square" lIns="0" tIns="91440" rIns="0" bIns="0" rtlCol="0">
            <a:spAutoFit/>
          </a:bodyPr>
          <a:lstStyle/>
          <a:p>
            <a:pPr marL="12700">
              <a:lnSpc>
                <a:spcPct val="100000"/>
              </a:lnSpc>
              <a:spcBef>
                <a:spcPts val="720"/>
              </a:spcBef>
            </a:pPr>
            <a:r>
              <a:rPr sz="2800" dirty="0">
                <a:latin typeface="Arial" panose="020B0604020202020204"/>
                <a:cs typeface="Arial" panose="020B0604020202020204"/>
              </a:rPr>
              <a:t>Focal</a:t>
            </a:r>
            <a:r>
              <a:rPr sz="2800" spc="-5" dirty="0">
                <a:latin typeface="Arial" panose="020B0604020202020204"/>
                <a:cs typeface="Arial" panose="020B0604020202020204"/>
              </a:rPr>
              <a:t> </a:t>
            </a:r>
            <a:r>
              <a:rPr sz="2800" dirty="0">
                <a:latin typeface="Arial" panose="020B0604020202020204"/>
                <a:cs typeface="Arial" panose="020B0604020202020204"/>
              </a:rPr>
              <a:t>Loss</a:t>
            </a:r>
          </a:p>
          <a:p>
            <a:pPr marL="241300" indent="-228600">
              <a:lnSpc>
                <a:spcPct val="100000"/>
              </a:lnSpc>
              <a:spcBef>
                <a:spcPts val="625"/>
              </a:spcBef>
              <a:buChar char="•"/>
              <a:tabLst>
                <a:tab pos="241300" algn="l"/>
              </a:tabLst>
            </a:pPr>
            <a:r>
              <a:rPr sz="2800" dirty="0">
                <a:latin typeface="Arial" panose="020B0604020202020204"/>
                <a:cs typeface="Arial" panose="020B0604020202020204"/>
              </a:rPr>
              <a:t>Problem: </a:t>
            </a:r>
            <a:r>
              <a:rPr sz="2800" b="1" dirty="0">
                <a:solidFill>
                  <a:srgbClr val="FF0000"/>
                </a:solidFill>
                <a:latin typeface="Arial" panose="020B0604020202020204" pitchFamily="34" charset="0"/>
                <a:cs typeface="Arial" panose="020B0604020202020204" pitchFamily="34" charset="0"/>
              </a:rPr>
              <a:t>class imbalance</a:t>
            </a:r>
          </a:p>
          <a:p>
            <a:pPr marL="698500" lvl="1" indent="-228600">
              <a:lnSpc>
                <a:spcPct val="100000"/>
              </a:lnSpc>
              <a:spcBef>
                <a:spcPts val="255"/>
              </a:spcBef>
              <a:buChar char="•"/>
              <a:tabLst>
                <a:tab pos="698500" algn="l"/>
              </a:tabLst>
            </a:pPr>
            <a:r>
              <a:rPr sz="2400" spc="-5" dirty="0">
                <a:latin typeface="Arial" panose="020B0604020202020204"/>
                <a:cs typeface="Arial" panose="020B0604020202020204"/>
              </a:rPr>
              <a:t>inefficient</a:t>
            </a:r>
            <a:r>
              <a:rPr sz="2400" spc="-15" dirty="0">
                <a:latin typeface="Arial" panose="020B0604020202020204"/>
                <a:cs typeface="Arial" panose="020B0604020202020204"/>
              </a:rPr>
              <a:t> </a:t>
            </a:r>
            <a:r>
              <a:rPr sz="2400" spc="-5" dirty="0">
                <a:latin typeface="Arial" panose="020B0604020202020204"/>
                <a:cs typeface="Arial" panose="020B0604020202020204"/>
              </a:rPr>
              <a:t>training</a:t>
            </a:r>
            <a:endParaRPr sz="2400" dirty="0">
              <a:latin typeface="Arial" panose="020B0604020202020204"/>
              <a:cs typeface="Arial" panose="020B0604020202020204"/>
            </a:endParaRPr>
          </a:p>
          <a:p>
            <a:pPr marL="698500" lvl="1" indent="-228600">
              <a:lnSpc>
                <a:spcPct val="100000"/>
              </a:lnSpc>
              <a:spcBef>
                <a:spcPts val="220"/>
              </a:spcBef>
              <a:buChar char="•"/>
              <a:tabLst>
                <a:tab pos="698500" algn="l"/>
              </a:tabLst>
            </a:pPr>
            <a:r>
              <a:rPr sz="2400" dirty="0">
                <a:latin typeface="Arial" panose="020B0604020202020204"/>
                <a:cs typeface="Arial" panose="020B0604020202020204"/>
              </a:rPr>
              <a:t>loss is </a:t>
            </a:r>
            <a:r>
              <a:rPr sz="2400" b="1" dirty="0">
                <a:solidFill>
                  <a:srgbClr val="FF0000"/>
                </a:solidFill>
                <a:latin typeface="Arial" panose="020B0604020202020204"/>
                <a:cs typeface="Arial" panose="020B0604020202020204"/>
              </a:rPr>
              <a:t>overwhelmed by </a:t>
            </a:r>
            <a:r>
              <a:rPr sz="2400" b="1" spc="-5" dirty="0">
                <a:solidFill>
                  <a:srgbClr val="FF0000"/>
                </a:solidFill>
                <a:latin typeface="Arial" panose="020B0604020202020204"/>
                <a:cs typeface="Arial" panose="020B0604020202020204"/>
              </a:rPr>
              <a:t>negative</a:t>
            </a:r>
            <a:r>
              <a:rPr sz="2400" b="1" spc="-90" dirty="0">
                <a:solidFill>
                  <a:srgbClr val="FF0000"/>
                </a:solidFill>
                <a:latin typeface="Arial" panose="020B0604020202020204"/>
                <a:cs typeface="Arial" panose="020B0604020202020204"/>
              </a:rPr>
              <a:t> </a:t>
            </a:r>
            <a:r>
              <a:rPr sz="2400" b="1" dirty="0">
                <a:solidFill>
                  <a:srgbClr val="FF0000"/>
                </a:solidFill>
                <a:latin typeface="Arial" panose="020B0604020202020204"/>
                <a:cs typeface="Arial" panose="020B0604020202020204"/>
              </a:rPr>
              <a:t>samples</a:t>
            </a:r>
            <a:r>
              <a:rPr lang="en-US" altLang="zh-CN" sz="2400" b="1" dirty="0">
                <a:solidFill>
                  <a:srgbClr val="FF0000"/>
                </a:solidFill>
                <a:latin typeface="Arial" panose="020B0604020202020204"/>
                <a:cs typeface="Arial" panose="020B0604020202020204"/>
              </a:rPr>
              <a:t>(</a:t>
            </a:r>
            <a:endParaRPr sz="2400" b="1" dirty="0">
              <a:solidFill>
                <a:srgbClr val="FF0000"/>
              </a:solidFill>
              <a:latin typeface="Arial" panose="020B0604020202020204"/>
              <a:cs typeface="Arial" panose="020B0604020202020204"/>
            </a:endParaRPr>
          </a:p>
        </p:txBody>
      </p:sp>
      <p:graphicFrame>
        <p:nvGraphicFramePr>
          <p:cNvPr id="5" name="object 5"/>
          <p:cNvGraphicFramePr>
            <a:graphicFrameLocks noGrp="1"/>
          </p:cNvGraphicFramePr>
          <p:nvPr/>
        </p:nvGraphicFramePr>
        <p:xfrm>
          <a:off x="2799529" y="3953592"/>
          <a:ext cx="6579870" cy="2053030"/>
        </p:xfrm>
        <a:graphic>
          <a:graphicData uri="http://schemas.openxmlformats.org/drawingml/2006/table">
            <a:tbl>
              <a:tblPr firstRow="1" bandRow="1">
                <a:tableStyleId>{2D5ABB26-0587-4C30-8999-92F81FD0307C}</a:tableStyleId>
              </a:tblPr>
              <a:tblGrid>
                <a:gridCol w="2275205">
                  <a:extLst>
                    <a:ext uri="{9D8B030D-6E8A-4147-A177-3AD203B41FA5}">
                      <a16:colId xmlns:a16="http://schemas.microsoft.com/office/drawing/2014/main" val="20000"/>
                    </a:ext>
                  </a:extLst>
                </a:gridCol>
                <a:gridCol w="4304665">
                  <a:extLst>
                    <a:ext uri="{9D8B030D-6E8A-4147-A177-3AD203B41FA5}">
                      <a16:colId xmlns:a16="http://schemas.microsoft.com/office/drawing/2014/main" val="20001"/>
                    </a:ext>
                  </a:extLst>
                </a:gridCol>
              </a:tblGrid>
              <a:tr h="434409">
                <a:tc>
                  <a:txBody>
                    <a:bodyPr/>
                    <a:lstStyle/>
                    <a:p>
                      <a:pPr marL="91440">
                        <a:lnSpc>
                          <a:spcPct val="100000"/>
                        </a:lnSpc>
                        <a:spcBef>
                          <a:spcPts val="355"/>
                        </a:spcBef>
                      </a:pPr>
                      <a:r>
                        <a:rPr sz="1800" b="1" spc="-5" dirty="0">
                          <a:solidFill>
                            <a:srgbClr val="FFFFFF"/>
                          </a:solidFill>
                          <a:latin typeface="Arial" panose="020B0604020202020204"/>
                          <a:cs typeface="Arial" panose="020B0604020202020204"/>
                        </a:rPr>
                        <a:t>Model</a:t>
                      </a:r>
                      <a:endParaRPr sz="1800" dirty="0">
                        <a:latin typeface="Arial" panose="020B0604020202020204"/>
                        <a:cs typeface="Arial" panose="020B0604020202020204"/>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tc>
                  <a:txBody>
                    <a:bodyPr/>
                    <a:lstStyle/>
                    <a:p>
                      <a:pPr marL="91440">
                        <a:lnSpc>
                          <a:spcPct val="100000"/>
                        </a:lnSpc>
                        <a:spcBef>
                          <a:spcPts val="355"/>
                        </a:spcBef>
                      </a:pPr>
                      <a:r>
                        <a:rPr sz="1800" b="1" spc="-5" dirty="0">
                          <a:solidFill>
                            <a:srgbClr val="FFFFFF"/>
                          </a:solidFill>
                          <a:latin typeface="Arial" panose="020B0604020202020204"/>
                          <a:cs typeface="Arial" panose="020B0604020202020204"/>
                        </a:rPr>
                        <a:t>Solution</a:t>
                      </a:r>
                      <a:endParaRPr sz="1800">
                        <a:latin typeface="Arial" panose="020B0604020202020204"/>
                        <a:cs typeface="Arial" panose="020B0604020202020204"/>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53975">
                      <a:solidFill>
                        <a:srgbClr val="FFFFFF"/>
                      </a:solidFill>
                      <a:prstDash val="solid"/>
                    </a:lnB>
                    <a:solidFill>
                      <a:srgbClr val="4472C4"/>
                    </a:solidFill>
                  </a:tcPr>
                </a:tc>
                <a:extLst>
                  <a:ext uri="{0D108BD9-81ED-4DB2-BD59-A6C34878D82A}">
                    <a16:rowId xmlns:a16="http://schemas.microsoft.com/office/drawing/2014/main" val="10000"/>
                  </a:ext>
                </a:extLst>
              </a:tr>
              <a:tr h="749803">
                <a:tc>
                  <a:txBody>
                    <a:bodyPr/>
                    <a:lstStyle/>
                    <a:p>
                      <a:pPr marL="91440">
                        <a:lnSpc>
                          <a:spcPct val="100000"/>
                        </a:lnSpc>
                        <a:spcBef>
                          <a:spcPts val="365"/>
                        </a:spcBef>
                      </a:pPr>
                      <a:r>
                        <a:rPr sz="1800" spc="-15" dirty="0">
                          <a:latin typeface="Arial" panose="020B0604020202020204"/>
                          <a:cs typeface="Arial" panose="020B0604020202020204"/>
                        </a:rPr>
                        <a:t>Two-stage</a:t>
                      </a:r>
                      <a:r>
                        <a:rPr sz="1800" spc="-30" dirty="0">
                          <a:latin typeface="Arial" panose="020B0604020202020204"/>
                          <a:cs typeface="Arial" panose="020B0604020202020204"/>
                        </a:rPr>
                        <a:t> </a:t>
                      </a:r>
                      <a:r>
                        <a:rPr sz="1800" spc="-5" dirty="0">
                          <a:latin typeface="Arial" panose="020B0604020202020204"/>
                          <a:cs typeface="Arial" panose="020B0604020202020204"/>
                        </a:rPr>
                        <a:t>detectors</a:t>
                      </a:r>
                      <a:endParaRPr sz="1800">
                        <a:latin typeface="Arial" panose="020B0604020202020204"/>
                        <a:cs typeface="Arial" panose="020B0604020202020204"/>
                      </a:endParaRPr>
                    </a:p>
                  </a:txBody>
                  <a:tcPr marL="0" marR="0" marT="46355"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5EA"/>
                    </a:solidFill>
                  </a:tcPr>
                </a:tc>
                <a:tc>
                  <a:txBody>
                    <a:bodyPr/>
                    <a:lstStyle/>
                    <a:p>
                      <a:pPr marL="434340" indent="-342900">
                        <a:lnSpc>
                          <a:spcPts val="2125"/>
                        </a:lnSpc>
                        <a:spcBef>
                          <a:spcPts val="365"/>
                        </a:spcBef>
                        <a:buAutoNum type="arabicParenR"/>
                        <a:tabLst>
                          <a:tab pos="433705" algn="l"/>
                          <a:tab pos="434340" algn="l"/>
                        </a:tabLst>
                      </a:pPr>
                      <a:r>
                        <a:rPr sz="1800" spc="-5" dirty="0">
                          <a:latin typeface="Arial" panose="020B0604020202020204"/>
                          <a:cs typeface="Arial" panose="020B0604020202020204"/>
                        </a:rPr>
                        <a:t>proposal</a:t>
                      </a:r>
                      <a:endParaRPr sz="1800" dirty="0">
                        <a:latin typeface="Arial" panose="020B0604020202020204"/>
                        <a:cs typeface="Arial" panose="020B0604020202020204"/>
                      </a:endParaRPr>
                    </a:p>
                    <a:p>
                      <a:pPr marL="434340" indent="-342900">
                        <a:lnSpc>
                          <a:spcPts val="2125"/>
                        </a:lnSpc>
                        <a:buAutoNum type="arabicParenR"/>
                        <a:tabLst>
                          <a:tab pos="433705" algn="l"/>
                          <a:tab pos="434340" algn="l"/>
                        </a:tabLst>
                      </a:pPr>
                      <a:r>
                        <a:rPr sz="1800" spc="-5" dirty="0">
                          <a:latin typeface="Arial" panose="020B0604020202020204"/>
                          <a:cs typeface="Arial" panose="020B0604020202020204"/>
                        </a:rPr>
                        <a:t>mini-batch</a:t>
                      </a:r>
                      <a:r>
                        <a:rPr sz="1800" spc="-10" dirty="0">
                          <a:latin typeface="Arial" panose="020B0604020202020204"/>
                          <a:cs typeface="Arial" panose="020B0604020202020204"/>
                        </a:rPr>
                        <a:t> </a:t>
                      </a:r>
                      <a:r>
                        <a:rPr sz="1800" spc="-5" dirty="0">
                          <a:latin typeface="Arial" panose="020B0604020202020204"/>
                          <a:cs typeface="Arial" panose="020B0604020202020204"/>
                        </a:rPr>
                        <a:t>sampling</a:t>
                      </a:r>
                      <a:endParaRPr sz="1800" dirty="0">
                        <a:latin typeface="Arial" panose="020B0604020202020204"/>
                        <a:cs typeface="Arial" panose="020B0604020202020204"/>
                      </a:endParaRPr>
                    </a:p>
                  </a:txBody>
                  <a:tcPr marL="0" marR="0" marT="46355" marB="0">
                    <a:lnL w="19050">
                      <a:solidFill>
                        <a:srgbClr val="FFFFFF"/>
                      </a:solidFill>
                      <a:prstDash val="solid"/>
                    </a:lnL>
                    <a:lnR w="19050">
                      <a:solidFill>
                        <a:srgbClr val="FFFFFF"/>
                      </a:solidFill>
                      <a:prstDash val="solid"/>
                    </a:lnR>
                    <a:lnT w="53975">
                      <a:solidFill>
                        <a:srgbClr val="FFFFFF"/>
                      </a:solidFill>
                      <a:prstDash val="solid"/>
                    </a:lnT>
                    <a:lnB w="19050">
                      <a:solidFill>
                        <a:srgbClr val="FFFFFF"/>
                      </a:solidFill>
                      <a:prstDash val="solid"/>
                    </a:lnB>
                    <a:solidFill>
                      <a:srgbClr val="CFD5EA"/>
                    </a:solidFill>
                  </a:tcPr>
                </a:tc>
                <a:extLst>
                  <a:ext uri="{0D108BD9-81ED-4DB2-BD59-A6C34878D82A}">
                    <a16:rowId xmlns:a16="http://schemas.microsoft.com/office/drawing/2014/main" val="10001"/>
                  </a:ext>
                </a:extLst>
              </a:tr>
              <a:tr h="434409">
                <a:tc>
                  <a:txBody>
                    <a:bodyPr/>
                    <a:lstStyle/>
                    <a:p>
                      <a:pPr marL="91440">
                        <a:lnSpc>
                          <a:spcPct val="100000"/>
                        </a:lnSpc>
                        <a:spcBef>
                          <a:spcPts val="365"/>
                        </a:spcBef>
                      </a:pPr>
                      <a:r>
                        <a:rPr sz="1800" spc="-5" dirty="0">
                          <a:latin typeface="Arial" panose="020B0604020202020204"/>
                          <a:cs typeface="Arial" panose="020B0604020202020204"/>
                        </a:rPr>
                        <a:t>SSD</a:t>
                      </a:r>
                      <a:endParaRPr sz="1800">
                        <a:latin typeface="Arial" panose="020B0604020202020204"/>
                        <a:cs typeface="Arial" panose="020B0604020202020204"/>
                      </a:endParaRPr>
                    </a:p>
                  </a:txBody>
                  <a:tcPr marL="0" marR="0" marT="4635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tc>
                  <a:txBody>
                    <a:bodyPr/>
                    <a:lstStyle/>
                    <a:p>
                      <a:pPr marL="91440">
                        <a:lnSpc>
                          <a:spcPct val="100000"/>
                        </a:lnSpc>
                        <a:spcBef>
                          <a:spcPts val="365"/>
                        </a:spcBef>
                      </a:pPr>
                      <a:r>
                        <a:rPr sz="1800" spc="-5" dirty="0">
                          <a:latin typeface="Arial" panose="020B0604020202020204"/>
                          <a:cs typeface="Arial" panose="020B0604020202020204"/>
                        </a:rPr>
                        <a:t>Hard negative</a:t>
                      </a:r>
                      <a:r>
                        <a:rPr sz="1800" spc="-10" dirty="0">
                          <a:latin typeface="Arial" panose="020B0604020202020204"/>
                          <a:cs typeface="Arial" panose="020B0604020202020204"/>
                        </a:rPr>
                        <a:t> </a:t>
                      </a:r>
                      <a:r>
                        <a:rPr sz="1800" spc="-5" dirty="0">
                          <a:latin typeface="Arial" panose="020B0604020202020204"/>
                          <a:cs typeface="Arial" panose="020B0604020202020204"/>
                        </a:rPr>
                        <a:t>mining</a:t>
                      </a:r>
                      <a:endParaRPr sz="1800">
                        <a:latin typeface="Arial" panose="020B0604020202020204"/>
                        <a:cs typeface="Arial" panose="020B0604020202020204"/>
                      </a:endParaRPr>
                    </a:p>
                  </a:txBody>
                  <a:tcPr marL="0" marR="0" marT="4635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9EBF5"/>
                    </a:solidFill>
                  </a:tcPr>
                </a:tc>
                <a:extLst>
                  <a:ext uri="{0D108BD9-81ED-4DB2-BD59-A6C34878D82A}">
                    <a16:rowId xmlns:a16="http://schemas.microsoft.com/office/drawing/2014/main" val="10002"/>
                  </a:ext>
                </a:extLst>
              </a:tr>
              <a:tr h="434409">
                <a:tc>
                  <a:txBody>
                    <a:bodyPr/>
                    <a:lstStyle/>
                    <a:p>
                      <a:pPr marL="91440">
                        <a:lnSpc>
                          <a:spcPct val="100000"/>
                        </a:lnSpc>
                        <a:spcBef>
                          <a:spcPts val="355"/>
                        </a:spcBef>
                      </a:pPr>
                      <a:r>
                        <a:rPr sz="1800" spc="-5" dirty="0">
                          <a:latin typeface="Arial" panose="020B0604020202020204"/>
                          <a:cs typeface="Arial" panose="020B0604020202020204"/>
                        </a:rPr>
                        <a:t>RetinaNet</a:t>
                      </a:r>
                      <a:endParaRPr sz="1800" dirty="0">
                        <a:latin typeface="Arial" panose="020B0604020202020204"/>
                        <a:cs typeface="Arial" panose="020B0604020202020204"/>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tc>
                  <a:txBody>
                    <a:bodyPr/>
                    <a:lstStyle/>
                    <a:p>
                      <a:pPr marL="91440">
                        <a:lnSpc>
                          <a:spcPct val="100000"/>
                        </a:lnSpc>
                        <a:spcBef>
                          <a:spcPts val="355"/>
                        </a:spcBef>
                      </a:pPr>
                      <a:r>
                        <a:rPr sz="1800" spc="-5" dirty="0">
                          <a:latin typeface="Arial" panose="020B0604020202020204"/>
                          <a:cs typeface="Arial" panose="020B0604020202020204"/>
                        </a:rPr>
                        <a:t>Focal loss</a:t>
                      </a:r>
                      <a:endParaRPr sz="1800" dirty="0">
                        <a:latin typeface="Arial" panose="020B0604020202020204"/>
                        <a:cs typeface="Arial" panose="020B0604020202020204"/>
                      </a:endParaRPr>
                    </a:p>
                  </a:txBody>
                  <a:tcPr marL="0" marR="0" marT="45085"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5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6939" y="1190244"/>
            <a:ext cx="1955800" cy="513080"/>
          </a:xfrm>
          <a:prstGeom prst="rect">
            <a:avLst/>
          </a:prstGeom>
        </p:spPr>
        <p:txBody>
          <a:bodyPr vert="horz" wrap="square" lIns="0" tIns="12700" rIns="0" bIns="0" rtlCol="0">
            <a:spAutoFit/>
          </a:bodyPr>
          <a:lstStyle/>
          <a:p>
            <a:pPr marL="12700">
              <a:lnSpc>
                <a:spcPct val="100000"/>
              </a:lnSpc>
              <a:spcBef>
                <a:spcPts val="100"/>
              </a:spcBef>
            </a:pPr>
            <a:r>
              <a:rPr spc="-100" dirty="0"/>
              <a:t>R</a:t>
            </a:r>
            <a:r>
              <a:rPr spc="-5" dirty="0"/>
              <a:t>eti</a:t>
            </a:r>
            <a:r>
              <a:rPr dirty="0"/>
              <a:t>n</a:t>
            </a:r>
            <a:r>
              <a:rPr spc="5" dirty="0"/>
              <a:t>a</a:t>
            </a:r>
            <a:r>
              <a:rPr dirty="0"/>
              <a:t>N</a:t>
            </a:r>
            <a:r>
              <a:rPr spc="-5" dirty="0"/>
              <a:t>e</a:t>
            </a:r>
            <a:r>
              <a:rPr dirty="0"/>
              <a:t>t</a:t>
            </a:r>
          </a:p>
        </p:txBody>
      </p:sp>
      <p:sp>
        <p:nvSpPr>
          <p:cNvPr id="4" name="object 4"/>
          <p:cNvSpPr txBox="1"/>
          <p:nvPr/>
        </p:nvSpPr>
        <p:spPr>
          <a:xfrm>
            <a:off x="916938" y="1963420"/>
            <a:ext cx="6931661" cy="1031051"/>
          </a:xfrm>
          <a:prstGeom prst="rect">
            <a:avLst/>
          </a:prstGeom>
        </p:spPr>
        <p:txBody>
          <a:bodyPr vert="horz" wrap="square" lIns="0" tIns="91440" rIns="0" bIns="0" rtlCol="0">
            <a:spAutoFit/>
          </a:bodyPr>
          <a:lstStyle/>
          <a:p>
            <a:pPr marL="12700">
              <a:lnSpc>
                <a:spcPct val="100000"/>
              </a:lnSpc>
              <a:spcBef>
                <a:spcPts val="720"/>
              </a:spcBef>
            </a:pPr>
            <a:r>
              <a:rPr sz="2800" dirty="0">
                <a:latin typeface="Arial" panose="020B0604020202020204"/>
                <a:cs typeface="Arial" panose="020B0604020202020204"/>
              </a:rPr>
              <a:t>Focal</a:t>
            </a:r>
            <a:r>
              <a:rPr sz="2800" spc="-5" dirty="0">
                <a:latin typeface="Arial" panose="020B0604020202020204"/>
                <a:cs typeface="Arial" panose="020B0604020202020204"/>
              </a:rPr>
              <a:t> </a:t>
            </a:r>
            <a:r>
              <a:rPr sz="2800" dirty="0">
                <a:latin typeface="Arial" panose="020B0604020202020204"/>
                <a:cs typeface="Arial" panose="020B0604020202020204"/>
              </a:rPr>
              <a:t>Loss</a:t>
            </a:r>
          </a:p>
          <a:p>
            <a:pPr marL="241300" indent="-228600">
              <a:lnSpc>
                <a:spcPct val="100000"/>
              </a:lnSpc>
              <a:spcBef>
                <a:spcPts val="625"/>
              </a:spcBef>
              <a:buChar char="•"/>
              <a:tabLst>
                <a:tab pos="241300" algn="l"/>
              </a:tabLst>
            </a:pPr>
            <a:r>
              <a:rPr sz="2800" dirty="0">
                <a:latin typeface="Arial" panose="020B0604020202020204"/>
                <a:cs typeface="Arial" panose="020B0604020202020204"/>
              </a:rPr>
              <a:t>Solution: </a:t>
            </a:r>
            <a:r>
              <a:rPr sz="2800" b="1" dirty="0">
                <a:solidFill>
                  <a:srgbClr val="FF0000"/>
                </a:solidFill>
                <a:latin typeface="Arial" panose="020B0604020202020204" pitchFamily="34" charset="0"/>
                <a:cs typeface="Arial" panose="020B0604020202020204" pitchFamily="34" charset="0"/>
              </a:rPr>
              <a:t>high confidence -&gt; small loss</a:t>
            </a:r>
          </a:p>
        </p:txBody>
      </p:sp>
      <p:sp>
        <p:nvSpPr>
          <p:cNvPr id="5" name="object 5"/>
          <p:cNvSpPr/>
          <p:nvPr/>
        </p:nvSpPr>
        <p:spPr>
          <a:xfrm>
            <a:off x="3770376" y="4800600"/>
            <a:ext cx="4651248" cy="6004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33671" y="3480815"/>
            <a:ext cx="3724655" cy="12100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EB3169-D257-4DB7-AFEE-0CDEC65194F5}"/>
              </a:ext>
            </a:extLst>
          </p:cNvPr>
          <p:cNvSpPr>
            <a:spLocks noGrp="1"/>
          </p:cNvSpPr>
          <p:nvPr>
            <p:ph type="body" sz="quarter" idx="13"/>
          </p:nvPr>
        </p:nvSpPr>
        <p:spPr>
          <a:xfrm>
            <a:off x="863601" y="2382520"/>
            <a:ext cx="8280399" cy="3323987"/>
          </a:xfrm>
        </p:spPr>
        <p:txBody>
          <a:bodyPr/>
          <a:lstStyle/>
          <a:p>
            <a:r>
              <a:rPr lang="en-US" altLang="zh-CN" b="1" dirty="0">
                <a:solidFill>
                  <a:srgbClr val="FF0000"/>
                </a:solidFill>
              </a:rPr>
              <a:t>Focal loss</a:t>
            </a:r>
            <a:r>
              <a:rPr lang="zh-CN" altLang="en-US" b="1" dirty="0">
                <a:solidFill>
                  <a:srgbClr val="FF0000"/>
                </a:solidFill>
              </a:rPr>
              <a:t>能动态地缩放交叉熵</a:t>
            </a:r>
            <a:endParaRPr lang="en-US" altLang="zh-CN" b="1" dirty="0">
              <a:solidFill>
                <a:srgbClr val="FF0000"/>
              </a:solidFill>
            </a:endParaRPr>
          </a:p>
          <a:p>
            <a:pPr marL="0" indent="0">
              <a:buNone/>
            </a:pPr>
            <a:endParaRPr lang="en-US" altLang="zh-CN" b="1" dirty="0">
              <a:solidFill>
                <a:srgbClr val="FF0000"/>
              </a:solidFill>
            </a:endParaRPr>
          </a:p>
          <a:p>
            <a:r>
              <a:rPr lang="zh-CN" altLang="en-US" dirty="0"/>
              <a:t>当某样本类别比较明确些，它对整体</a:t>
            </a:r>
            <a:r>
              <a:rPr lang="en-US" altLang="zh-CN" dirty="0"/>
              <a:t>loss</a:t>
            </a:r>
            <a:r>
              <a:rPr lang="zh-CN" altLang="en-US" dirty="0"/>
              <a:t>的贡献就比较少；而若某样本类别不易区分，则对整体</a:t>
            </a:r>
            <a:r>
              <a:rPr lang="en-US" altLang="zh-CN" dirty="0"/>
              <a:t>loss</a:t>
            </a:r>
            <a:r>
              <a:rPr lang="zh-CN" altLang="en-US" dirty="0"/>
              <a:t>的贡献就相对偏大，</a:t>
            </a:r>
            <a:r>
              <a:rPr lang="en-US" altLang="zh-CN" dirty="0"/>
              <a:t> easy example</a:t>
            </a:r>
            <a:r>
              <a:rPr lang="zh-CN" altLang="en-US" dirty="0"/>
              <a:t>可以通过权重进行抑制。</a:t>
            </a:r>
            <a:endParaRPr lang="en-US" altLang="zh-CN" dirty="0"/>
          </a:p>
          <a:p>
            <a:endParaRPr lang="en-US" altLang="zh-CN" b="1" dirty="0">
              <a:solidFill>
                <a:srgbClr val="FF0000"/>
              </a:solidFill>
            </a:endParaRPr>
          </a:p>
          <a:p>
            <a:r>
              <a:rPr lang="zh-CN" altLang="en-US" dirty="0"/>
              <a:t>使得模型在训练时</a:t>
            </a:r>
            <a:r>
              <a:rPr lang="zh-CN" altLang="en-US" b="1" dirty="0">
                <a:solidFill>
                  <a:srgbClr val="FF0000"/>
                </a:solidFill>
              </a:rPr>
              <a:t>更专注难分类的样本</a:t>
            </a:r>
            <a:r>
              <a:rPr lang="zh-CN" altLang="en-US" dirty="0"/>
              <a:t>，从而改善样本的类别</a:t>
            </a:r>
            <a:r>
              <a:rPr lang="zh-CN" altLang="en-US" b="1" dirty="0">
                <a:solidFill>
                  <a:srgbClr val="FF0000"/>
                </a:solidFill>
              </a:rPr>
              <a:t>不均衡</a:t>
            </a:r>
            <a:r>
              <a:rPr lang="zh-CN" altLang="en-US" dirty="0"/>
              <a:t>问题，改善模型的优化方向。</a:t>
            </a:r>
          </a:p>
          <a:p>
            <a:endParaRPr lang="zh-CN" altLang="en-US" dirty="0"/>
          </a:p>
        </p:txBody>
      </p:sp>
      <p:sp>
        <p:nvSpPr>
          <p:cNvPr id="3" name="标题 2">
            <a:extLst>
              <a:ext uri="{FF2B5EF4-FFF2-40B4-BE49-F238E27FC236}">
                <a16:creationId xmlns:a16="http://schemas.microsoft.com/office/drawing/2014/main" id="{5B64725D-700D-4ABE-9F03-8E9989F2423D}"/>
              </a:ext>
            </a:extLst>
          </p:cNvPr>
          <p:cNvSpPr>
            <a:spLocks noGrp="1"/>
          </p:cNvSpPr>
          <p:nvPr>
            <p:ph type="title"/>
          </p:nvPr>
        </p:nvSpPr>
        <p:spPr>
          <a:xfrm>
            <a:off x="863601" y="1219200"/>
            <a:ext cx="4350385" cy="492125"/>
          </a:xfrm>
        </p:spPr>
        <p:txBody>
          <a:bodyPr/>
          <a:lstStyle/>
          <a:p>
            <a:r>
              <a:rPr lang="en-US" altLang="zh-CN" spc="-100" dirty="0" err="1"/>
              <a:t>R</a:t>
            </a:r>
            <a:r>
              <a:rPr lang="en-US" altLang="zh-CN" spc="-5" dirty="0" err="1"/>
              <a:t>eti</a:t>
            </a:r>
            <a:r>
              <a:rPr lang="en-US" altLang="zh-CN" dirty="0" err="1"/>
              <a:t>n</a:t>
            </a:r>
            <a:r>
              <a:rPr lang="en-US" altLang="zh-CN" spc="5" dirty="0" err="1"/>
              <a:t>a</a:t>
            </a:r>
            <a:r>
              <a:rPr lang="en-US" altLang="zh-CN" dirty="0" err="1"/>
              <a:t>N</a:t>
            </a:r>
            <a:r>
              <a:rPr lang="en-US" altLang="zh-CN" spc="-5" dirty="0" err="1"/>
              <a:t>e</a:t>
            </a:r>
            <a:r>
              <a:rPr lang="en-US" altLang="zh-CN" dirty="0" err="1"/>
              <a:t>t</a:t>
            </a:r>
            <a:endParaRPr lang="zh-CN" altLang="en-US" dirty="0"/>
          </a:p>
        </p:txBody>
      </p:sp>
    </p:spTree>
    <p:extLst>
      <p:ext uri="{BB962C8B-B14F-4D97-AF65-F5344CB8AC3E}">
        <p14:creationId xmlns:p14="http://schemas.microsoft.com/office/powerpoint/2010/main" val="2404496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7C7BF9DD-B97A-4230-AE65-FC3E920604A2}"/>
              </a:ext>
            </a:extLst>
          </p:cNvPr>
          <p:cNvGraphicFramePr>
            <a:graphicFrameLocks noGrp="1"/>
          </p:cNvGraphicFramePr>
          <p:nvPr/>
        </p:nvGraphicFramePr>
        <p:xfrm>
          <a:off x="247649" y="1571399"/>
          <a:ext cx="11696701" cy="4980515"/>
        </p:xfrm>
        <a:graphic>
          <a:graphicData uri="http://schemas.openxmlformats.org/drawingml/2006/table">
            <a:tbl>
              <a:tblPr firstRow="1" bandRow="1">
                <a:tableStyleId>{5C22544A-7EE6-4342-B048-85BDC9FD1C3A}</a:tableStyleId>
              </a:tblPr>
              <a:tblGrid>
                <a:gridCol w="1834414">
                  <a:extLst>
                    <a:ext uri="{9D8B030D-6E8A-4147-A177-3AD203B41FA5}">
                      <a16:colId xmlns:a16="http://schemas.microsoft.com/office/drawing/2014/main" val="257128834"/>
                    </a:ext>
                  </a:extLst>
                </a:gridCol>
                <a:gridCol w="1453334">
                  <a:extLst>
                    <a:ext uri="{9D8B030D-6E8A-4147-A177-3AD203B41FA5}">
                      <a16:colId xmlns:a16="http://schemas.microsoft.com/office/drawing/2014/main" val="540365871"/>
                    </a:ext>
                  </a:extLst>
                </a:gridCol>
                <a:gridCol w="1065518">
                  <a:extLst>
                    <a:ext uri="{9D8B030D-6E8A-4147-A177-3AD203B41FA5}">
                      <a16:colId xmlns:a16="http://schemas.microsoft.com/office/drawing/2014/main" val="1714372011"/>
                    </a:ext>
                  </a:extLst>
                </a:gridCol>
                <a:gridCol w="1538109">
                  <a:extLst>
                    <a:ext uri="{9D8B030D-6E8A-4147-A177-3AD203B41FA5}">
                      <a16:colId xmlns:a16="http://schemas.microsoft.com/office/drawing/2014/main" val="609052024"/>
                    </a:ext>
                  </a:extLst>
                </a:gridCol>
                <a:gridCol w="1549838">
                  <a:extLst>
                    <a:ext uri="{9D8B030D-6E8A-4147-A177-3AD203B41FA5}">
                      <a16:colId xmlns:a16="http://schemas.microsoft.com/office/drawing/2014/main" val="424806318"/>
                    </a:ext>
                  </a:extLst>
                </a:gridCol>
                <a:gridCol w="1277304">
                  <a:extLst>
                    <a:ext uri="{9D8B030D-6E8A-4147-A177-3AD203B41FA5}">
                      <a16:colId xmlns:a16="http://schemas.microsoft.com/office/drawing/2014/main" val="430577133"/>
                    </a:ext>
                  </a:extLst>
                </a:gridCol>
                <a:gridCol w="1489092">
                  <a:extLst>
                    <a:ext uri="{9D8B030D-6E8A-4147-A177-3AD203B41FA5}">
                      <a16:colId xmlns:a16="http://schemas.microsoft.com/office/drawing/2014/main" val="1448533787"/>
                    </a:ext>
                  </a:extLst>
                </a:gridCol>
                <a:gridCol w="1489092">
                  <a:extLst>
                    <a:ext uri="{9D8B030D-6E8A-4147-A177-3AD203B41FA5}">
                      <a16:colId xmlns:a16="http://schemas.microsoft.com/office/drawing/2014/main" val="1039372951"/>
                    </a:ext>
                  </a:extLst>
                </a:gridCol>
              </a:tblGrid>
              <a:tr h="569655">
                <a:tc>
                  <a:txBody>
                    <a:bodyPr/>
                    <a:lstStyle/>
                    <a:p>
                      <a:pPr algn="ctr"/>
                      <a:r>
                        <a:rPr lang="zh-CN" altLang="en-US" dirty="0"/>
                        <a:t>目标检测</a:t>
                      </a:r>
                      <a:r>
                        <a:rPr lang="en-US" altLang="zh-CN" dirty="0"/>
                        <a:t>/</a:t>
                      </a:r>
                      <a:r>
                        <a:rPr lang="zh-CN" altLang="en-US" dirty="0"/>
                        <a:t>检测方法</a:t>
                      </a:r>
                    </a:p>
                  </a:txBody>
                  <a:tcPr/>
                </a:tc>
                <a:tc>
                  <a:txBody>
                    <a:bodyPr/>
                    <a:lstStyle/>
                    <a:p>
                      <a:pPr algn="ctr"/>
                      <a:r>
                        <a:rPr lang="en-US" altLang="zh-CN" dirty="0"/>
                        <a:t>YOLO</a:t>
                      </a:r>
                      <a:endParaRPr lang="zh-CN" altLang="en-US" dirty="0"/>
                    </a:p>
                  </a:txBody>
                  <a:tcPr/>
                </a:tc>
                <a:tc>
                  <a:txBody>
                    <a:bodyPr/>
                    <a:lstStyle/>
                    <a:p>
                      <a:pPr algn="ctr"/>
                      <a:r>
                        <a:rPr lang="en-US" altLang="zh-CN" dirty="0"/>
                        <a:t>SSD</a:t>
                      </a:r>
                      <a:endParaRPr lang="zh-CN" altLang="en-US" dirty="0"/>
                    </a:p>
                  </a:txBody>
                  <a:tcPr/>
                </a:tc>
                <a:tc>
                  <a:txBody>
                    <a:bodyPr/>
                    <a:lstStyle/>
                    <a:p>
                      <a:pPr algn="ctr"/>
                      <a:r>
                        <a:rPr lang="en-US" altLang="zh-CN" dirty="0"/>
                        <a:t>YOLOv2</a:t>
                      </a:r>
                      <a:endParaRPr lang="zh-CN" altLang="en-US" dirty="0"/>
                    </a:p>
                  </a:txBody>
                  <a:tcPr/>
                </a:tc>
                <a:tc>
                  <a:txBody>
                    <a:bodyPr/>
                    <a:lstStyle/>
                    <a:p>
                      <a:pPr algn="ctr"/>
                      <a:r>
                        <a:rPr lang="en-US" altLang="zh-CN" dirty="0"/>
                        <a:t>YOLOv3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err="1"/>
                        <a:t>RetinaNet</a:t>
                      </a:r>
                      <a:endParaRPr lang="en-US" altLang="zh-CN" sz="18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t>RFB 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t>FCOS</a:t>
                      </a:r>
                    </a:p>
                  </a:txBody>
                  <a:tcPr/>
                </a:tc>
                <a:extLst>
                  <a:ext uri="{0D108BD9-81ED-4DB2-BD59-A6C34878D82A}">
                    <a16:rowId xmlns:a16="http://schemas.microsoft.com/office/drawing/2014/main" val="3910465485"/>
                  </a:ext>
                </a:extLst>
              </a:tr>
              <a:tr h="569655">
                <a:tc>
                  <a:txBody>
                    <a:bodyPr/>
                    <a:lstStyle/>
                    <a:p>
                      <a:pPr algn="ctr"/>
                      <a:r>
                        <a:rPr lang="zh-CN" altLang="en-US" dirty="0"/>
                        <a:t>主干网络</a:t>
                      </a:r>
                    </a:p>
                  </a:txBody>
                  <a:tcPr/>
                </a:tc>
                <a:tc>
                  <a:txBody>
                    <a:bodyPr/>
                    <a:lstStyle/>
                    <a:p>
                      <a:pPr algn="ctr"/>
                      <a:r>
                        <a:rPr lang="en-US" altLang="zh-CN" dirty="0" err="1"/>
                        <a:t>GoogleNet</a:t>
                      </a:r>
                      <a:endParaRPr lang="zh-CN" altLang="en-US" dirty="0"/>
                    </a:p>
                  </a:txBody>
                  <a:tcPr/>
                </a:tc>
                <a:tc>
                  <a:txBody>
                    <a:bodyPr/>
                    <a:lstStyle/>
                    <a:p>
                      <a:pPr algn="ctr"/>
                      <a:r>
                        <a:rPr lang="en-US" altLang="zh-CN" dirty="0"/>
                        <a:t>VGG16</a:t>
                      </a:r>
                      <a:endParaRPr lang="zh-CN" altLang="en-US" dirty="0"/>
                    </a:p>
                  </a:txBody>
                  <a:tcPr/>
                </a:tc>
                <a:tc>
                  <a:txBody>
                    <a:bodyPr/>
                    <a:lstStyle/>
                    <a:p>
                      <a:pPr algn="ctr"/>
                      <a:r>
                        <a:rPr lang="en-US" altLang="zh-CN" sz="1800" dirty="0"/>
                        <a:t>DarkNet-19</a:t>
                      </a:r>
                      <a:endParaRPr lang="zh-CN" altLang="en-US" dirty="0"/>
                    </a:p>
                  </a:txBody>
                  <a:tcPr/>
                </a:tc>
                <a:tc>
                  <a:txBody>
                    <a:bodyPr/>
                    <a:lstStyle/>
                    <a:p>
                      <a:pPr algn="ctr"/>
                      <a:r>
                        <a:rPr lang="en-US" altLang="zh-CN" sz="1800" dirty="0"/>
                        <a:t>DarkNet-53</a:t>
                      </a:r>
                      <a:endParaRPr lang="zh-CN" altLang="en-US" dirty="0"/>
                    </a:p>
                  </a:txBody>
                  <a:tcPr/>
                </a:tc>
                <a:tc>
                  <a:txBody>
                    <a:bodyPr/>
                    <a:lstStyle/>
                    <a:p>
                      <a:pPr algn="ctr"/>
                      <a:r>
                        <a:rPr lang="en-US" altLang="zh-CN" dirty="0" err="1"/>
                        <a:t>ResNet</a:t>
                      </a:r>
                      <a:endParaRPr lang="zh-CN" altLang="en-US" dirty="0"/>
                    </a:p>
                  </a:txBody>
                  <a:tcPr/>
                </a:tc>
                <a:tc>
                  <a:txBody>
                    <a:bodyPr/>
                    <a:lstStyle/>
                    <a:p>
                      <a:pPr algn="ctr"/>
                      <a:r>
                        <a:rPr lang="en-US" altLang="zh-CN" dirty="0"/>
                        <a:t>VGG16</a:t>
                      </a:r>
                      <a:endParaRPr lang="zh-CN" altLang="en-US" dirty="0"/>
                    </a:p>
                  </a:txBody>
                  <a:tcPr/>
                </a:tc>
                <a:tc>
                  <a:txBody>
                    <a:bodyPr/>
                    <a:lstStyle/>
                    <a:p>
                      <a:pPr algn="ctr"/>
                      <a:r>
                        <a:rPr lang="en-US" altLang="zh-CN" dirty="0"/>
                        <a:t>ResNet101</a:t>
                      </a:r>
                      <a:endParaRPr lang="zh-CN" altLang="en-US" dirty="0"/>
                    </a:p>
                  </a:txBody>
                  <a:tcPr/>
                </a:tc>
                <a:extLst>
                  <a:ext uri="{0D108BD9-81ED-4DB2-BD59-A6C34878D82A}">
                    <a16:rowId xmlns:a16="http://schemas.microsoft.com/office/drawing/2014/main" val="2743026202"/>
                  </a:ext>
                </a:extLst>
              </a:tr>
              <a:tr h="422350">
                <a:tc>
                  <a:txBody>
                    <a:bodyPr/>
                    <a:lstStyle/>
                    <a:p>
                      <a:pPr algn="ctr"/>
                      <a:r>
                        <a:rPr lang="en-US" altLang="zh-CN" sz="1800" dirty="0"/>
                        <a:t>Anchor-based</a:t>
                      </a:r>
                      <a:endParaRPr lang="zh-CN" altLang="en-US" dirty="0"/>
                    </a:p>
                  </a:txBody>
                  <a:tcPr/>
                </a:tc>
                <a:tc>
                  <a:txBody>
                    <a:bodyPr/>
                    <a:lstStyle/>
                    <a:p>
                      <a:pPr algn="ctr"/>
                      <a:endParaRPr lang="zh-CN" altLang="en-US" dirty="0"/>
                    </a:p>
                  </a:txBody>
                  <a:tcPr/>
                </a:tc>
                <a:tc>
                  <a:txBody>
                    <a:bodyPr/>
                    <a:lstStyle/>
                    <a:p>
                      <a:pPr algn="ctr"/>
                      <a:r>
                        <a:rPr lang="en-US" altLang="zh-CN" sz="1800" dirty="0"/>
                        <a:t>√</a:t>
                      </a:r>
                      <a:endParaRPr lang="zh-CN" altLang="en-US" dirty="0"/>
                    </a:p>
                  </a:txBody>
                  <a:tcPr/>
                </a:tc>
                <a:tc>
                  <a:txBody>
                    <a:bodyPr/>
                    <a:lstStyle/>
                    <a:p>
                      <a:pPr algn="ctr"/>
                      <a:r>
                        <a:rPr lang="en-US" altLang="zh-CN" sz="1800"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872490041"/>
                  </a:ext>
                </a:extLst>
              </a:tr>
              <a:tr h="422350">
                <a:tc>
                  <a:txBody>
                    <a:bodyPr/>
                    <a:lstStyle/>
                    <a:p>
                      <a:pPr algn="ctr"/>
                      <a:r>
                        <a:rPr lang="en-US" altLang="zh-CN" sz="1800" dirty="0"/>
                        <a:t>Multi-scale</a:t>
                      </a:r>
                      <a:endParaRPr lang="zh-CN" altLang="en-US" dirty="0"/>
                    </a:p>
                  </a:txBody>
                  <a:tcPr/>
                </a:tc>
                <a:tc>
                  <a:txBody>
                    <a:bodyPr/>
                    <a:lstStyle/>
                    <a:p>
                      <a:pPr algn="ctr"/>
                      <a:endParaRPr lang="zh-CN" altLang="en-US" dirty="0"/>
                    </a:p>
                  </a:txBody>
                  <a:tcPr/>
                </a:tc>
                <a:tc>
                  <a:txBody>
                    <a:bodyPr/>
                    <a:lstStyle/>
                    <a:p>
                      <a:pPr algn="ctr"/>
                      <a:r>
                        <a:rPr lang="en-US" altLang="zh-CN" sz="1800" b="0" i="0" kern="1200" dirty="0">
                          <a:solidFill>
                            <a:schemeClr val="dk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554225303"/>
                  </a:ext>
                </a:extLst>
              </a:tr>
              <a:tr h="569655">
                <a:tc>
                  <a:txBody>
                    <a:bodyPr/>
                    <a:lstStyle/>
                    <a:p>
                      <a:pPr algn="ctr"/>
                      <a:r>
                        <a:rPr lang="zh-CN" altLang="en-US" sz="1800" dirty="0"/>
                        <a:t>是否有分支预测网络</a:t>
                      </a:r>
                      <a:endParaRPr lang="zh-CN" altLang="en-US" dirty="0"/>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zh-CN" altLang="en-US" sz="1800" dirty="0"/>
                        <a:t>√</a:t>
                      </a:r>
                      <a:endParaRPr lang="zh-CN" altLang="en-US" dirty="0"/>
                    </a:p>
                  </a:txBody>
                  <a:tcPr/>
                </a:tc>
                <a:tc>
                  <a:txBody>
                    <a:bodyPr/>
                    <a:lstStyle/>
                    <a:p>
                      <a:pPr algn="ctr"/>
                      <a:endParaRPr lang="zh-CN" altLang="en-US" dirty="0"/>
                    </a:p>
                  </a:txBody>
                  <a:tcPr/>
                </a:tc>
                <a:tc>
                  <a:txBody>
                    <a:bodyPr/>
                    <a:lstStyle/>
                    <a:p>
                      <a:pPr algn="ctr"/>
                      <a:r>
                        <a:rPr lang="zh-CN" altLang="en-US" sz="1800" dirty="0"/>
                        <a:t>√</a:t>
                      </a:r>
                      <a:endParaRPr lang="zh-CN" altLang="en-US" dirty="0"/>
                    </a:p>
                  </a:txBody>
                  <a:tcPr/>
                </a:tc>
                <a:extLst>
                  <a:ext uri="{0D108BD9-81ED-4DB2-BD59-A6C34878D82A}">
                    <a16:rowId xmlns:a16="http://schemas.microsoft.com/office/drawing/2014/main" val="3199706465"/>
                  </a:ext>
                </a:extLst>
              </a:tr>
              <a:tr h="1302069">
                <a:tc>
                  <a:txBody>
                    <a:bodyPr/>
                    <a:lstStyle/>
                    <a:p>
                      <a:pPr algn="ctr"/>
                      <a:r>
                        <a:rPr lang="zh-CN" altLang="en-US" sz="1800" dirty="0"/>
                        <a:t>其他</a:t>
                      </a:r>
                      <a:endParaRPr lang="zh-CN" altLang="en-US" dirty="0"/>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多层次特征分支辅助预测</a:t>
                      </a:r>
                    </a:p>
                  </a:txBody>
                  <a:tcPr/>
                </a:tc>
                <a:tc>
                  <a:txBody>
                    <a:bodyPr/>
                    <a:lstStyle/>
                    <a:p>
                      <a:r>
                        <a:rPr lang="en-US" altLang="zh-CN" sz="1800" dirty="0"/>
                        <a:t>1.reorg</a:t>
                      </a:r>
                      <a:r>
                        <a:rPr lang="zh-CN" altLang="en-US" sz="1800" dirty="0"/>
                        <a:t>多层次的特征。</a:t>
                      </a:r>
                      <a:endParaRPr lang="en-US" altLang="zh-CN" sz="1800" dirty="0"/>
                    </a:p>
                    <a:p>
                      <a:r>
                        <a:rPr lang="en-US" altLang="zh-CN" sz="1800" dirty="0"/>
                        <a:t>2.Route</a:t>
                      </a:r>
                      <a:r>
                        <a:rPr lang="zh-CN" altLang="en-US" sz="1800" dirty="0"/>
                        <a:t>不同层次特征。</a:t>
                      </a:r>
                      <a:endParaRPr lang="en-US" altLang="zh-CN" sz="1800" dirty="0"/>
                    </a:p>
                    <a:p>
                      <a:r>
                        <a:rPr lang="en-US" altLang="zh-CN" sz="1800" dirty="0"/>
                        <a:t>3.</a:t>
                      </a:r>
                      <a:r>
                        <a:rPr lang="zh-CN" altLang="en-US" sz="1800" dirty="0"/>
                        <a:t>在</a:t>
                      </a:r>
                      <a:r>
                        <a:rPr lang="en-US" altLang="zh-CN" sz="1800" dirty="0"/>
                        <a:t>anchor</a:t>
                      </a:r>
                      <a:r>
                        <a:rPr lang="zh-CN" altLang="en-US" sz="1800" dirty="0"/>
                        <a:t>选取前进行维度聚类统计</a:t>
                      </a:r>
                      <a:endParaRPr lang="en-US" altLang="zh-CN"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多层特征分支辅助预测</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使用了</a:t>
                      </a:r>
                      <a:r>
                        <a:rPr lang="en-US" altLang="zh-CN" dirty="0"/>
                        <a:t>Focal loss</a:t>
                      </a:r>
                      <a:r>
                        <a:rPr lang="zh-CN" altLang="en-US" dirty="0"/>
                        <a:t>损失</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使用了</a:t>
                      </a:r>
                      <a:r>
                        <a:rPr lang="en-US" altLang="zh-CN" dirty="0"/>
                        <a:t>RFB-S</a:t>
                      </a:r>
                      <a:r>
                        <a:rPr lang="zh-CN" altLang="en-US" dirty="0"/>
                        <a:t>和</a:t>
                      </a:r>
                      <a:r>
                        <a:rPr lang="en-US" altLang="zh-CN" dirty="0"/>
                        <a:t>RFB</a:t>
                      </a:r>
                      <a:r>
                        <a:rPr lang="zh-CN" altLang="en-US" dirty="0"/>
                        <a:t>模块</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逐像素预测。</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使用了不同的框描述。</a:t>
                      </a: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a:t>
                      </a:r>
                      <a:r>
                        <a:rPr lang="en-US" altLang="zh-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mn-ea"/>
                          <a:cs typeface="+mn-cs"/>
                        </a:rPr>
                        <a:t>提出</a:t>
                      </a:r>
                      <a:r>
                        <a:rPr lang="en-US" altLang="zh-CN" sz="1800" b="0" i="0" kern="1200" dirty="0">
                          <a:solidFill>
                            <a:schemeClr val="dk1"/>
                          </a:solidFill>
                          <a:effectLst/>
                          <a:latin typeface="+mn-lt"/>
                          <a:ea typeface="+mn-ea"/>
                          <a:cs typeface="+mn-cs"/>
                        </a:rPr>
                        <a:t>center-ness</a:t>
                      </a:r>
                      <a:r>
                        <a:rPr lang="zh-CN" altLang="en-US" sz="1800" b="0" i="0" kern="1200" dirty="0">
                          <a:solidFill>
                            <a:schemeClr val="dk1"/>
                          </a:solidFill>
                          <a:effectLst/>
                          <a:latin typeface="+mn-lt"/>
                          <a:ea typeface="+mn-ea"/>
                          <a:cs typeface="+mn-cs"/>
                        </a:rPr>
                        <a:t>去除低质量框</a:t>
                      </a:r>
                      <a:endParaRPr lang="zh-CN" altLang="en-US" dirty="0"/>
                    </a:p>
                  </a:txBody>
                  <a:tcPr/>
                </a:tc>
                <a:extLst>
                  <a:ext uri="{0D108BD9-81ED-4DB2-BD59-A6C34878D82A}">
                    <a16:rowId xmlns:a16="http://schemas.microsoft.com/office/drawing/2014/main" val="744944101"/>
                  </a:ext>
                </a:extLst>
              </a:tr>
            </a:tbl>
          </a:graphicData>
        </a:graphic>
      </p:graphicFrame>
      <p:sp>
        <p:nvSpPr>
          <p:cNvPr id="4" name="标题 1">
            <a:extLst>
              <a:ext uri="{FF2B5EF4-FFF2-40B4-BE49-F238E27FC236}">
                <a16:creationId xmlns:a16="http://schemas.microsoft.com/office/drawing/2014/main" id="{925FE21B-3306-497D-956D-7F420C511354}"/>
              </a:ext>
            </a:extLst>
          </p:cNvPr>
          <p:cNvSpPr txBox="1">
            <a:spLocks/>
          </p:cNvSpPr>
          <p:nvPr/>
        </p:nvSpPr>
        <p:spPr>
          <a:xfrm>
            <a:off x="838199" y="609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spc="-100" dirty="0">
                <a:latin typeface="微软雅黑" panose="020B0503020204020204" charset="-122"/>
              </a:rPr>
              <a:t>One-Stage</a:t>
            </a:r>
            <a:endParaRPr lang="zh-CN" altLang="en-US" sz="3200" spc="-100" dirty="0">
              <a:latin typeface="微软雅黑" panose="020B0503020204020204" charset="-122"/>
            </a:endParaRPr>
          </a:p>
        </p:txBody>
      </p:sp>
    </p:spTree>
    <p:extLst>
      <p:ext uri="{BB962C8B-B14F-4D97-AF65-F5344CB8AC3E}">
        <p14:creationId xmlns:p14="http://schemas.microsoft.com/office/powerpoint/2010/main" val="903983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9E37D3EC-278E-49DE-B157-460798F94495}"/>
              </a:ext>
            </a:extLst>
          </p:cNvPr>
          <p:cNvGraphicFramePr>
            <a:graphicFrameLocks noGrp="1"/>
          </p:cNvGraphicFramePr>
          <p:nvPr/>
        </p:nvGraphicFramePr>
        <p:xfrm>
          <a:off x="164040" y="2645606"/>
          <a:ext cx="11863920" cy="2495572"/>
        </p:xfrm>
        <a:graphic>
          <a:graphicData uri="http://schemas.openxmlformats.org/drawingml/2006/table">
            <a:tbl>
              <a:tblPr firstRow="1" bandRow="1">
                <a:tableStyleId>{5C22544A-7EE6-4342-B048-85BDC9FD1C3A}</a:tableStyleId>
              </a:tblPr>
              <a:tblGrid>
                <a:gridCol w="1977320">
                  <a:extLst>
                    <a:ext uri="{9D8B030D-6E8A-4147-A177-3AD203B41FA5}">
                      <a16:colId xmlns:a16="http://schemas.microsoft.com/office/drawing/2014/main" val="257128834"/>
                    </a:ext>
                  </a:extLst>
                </a:gridCol>
                <a:gridCol w="1977320">
                  <a:extLst>
                    <a:ext uri="{9D8B030D-6E8A-4147-A177-3AD203B41FA5}">
                      <a16:colId xmlns:a16="http://schemas.microsoft.com/office/drawing/2014/main" val="540365871"/>
                    </a:ext>
                  </a:extLst>
                </a:gridCol>
                <a:gridCol w="1977320">
                  <a:extLst>
                    <a:ext uri="{9D8B030D-6E8A-4147-A177-3AD203B41FA5}">
                      <a16:colId xmlns:a16="http://schemas.microsoft.com/office/drawing/2014/main" val="1714372011"/>
                    </a:ext>
                  </a:extLst>
                </a:gridCol>
                <a:gridCol w="1977320">
                  <a:extLst>
                    <a:ext uri="{9D8B030D-6E8A-4147-A177-3AD203B41FA5}">
                      <a16:colId xmlns:a16="http://schemas.microsoft.com/office/drawing/2014/main" val="609052024"/>
                    </a:ext>
                  </a:extLst>
                </a:gridCol>
                <a:gridCol w="1739427">
                  <a:extLst>
                    <a:ext uri="{9D8B030D-6E8A-4147-A177-3AD203B41FA5}">
                      <a16:colId xmlns:a16="http://schemas.microsoft.com/office/drawing/2014/main" val="424806318"/>
                    </a:ext>
                  </a:extLst>
                </a:gridCol>
                <a:gridCol w="2215213">
                  <a:extLst>
                    <a:ext uri="{9D8B030D-6E8A-4147-A177-3AD203B41FA5}">
                      <a16:colId xmlns:a16="http://schemas.microsoft.com/office/drawing/2014/main" val="2537454599"/>
                    </a:ext>
                  </a:extLst>
                </a:gridCol>
              </a:tblGrid>
              <a:tr h="431800">
                <a:tc>
                  <a:txBody>
                    <a:bodyPr/>
                    <a:lstStyle/>
                    <a:p>
                      <a:pPr algn="ctr"/>
                      <a:r>
                        <a:rPr lang="zh-CN" altLang="en-US" dirty="0"/>
                        <a:t>目标检测步骤</a:t>
                      </a:r>
                      <a:r>
                        <a:rPr lang="en-US" altLang="zh-CN" dirty="0"/>
                        <a:t>/</a:t>
                      </a:r>
                      <a:r>
                        <a:rPr lang="zh-CN" altLang="en-US" dirty="0"/>
                        <a:t>检测方法</a:t>
                      </a:r>
                    </a:p>
                  </a:txBody>
                  <a:tcPr/>
                </a:tc>
                <a:tc>
                  <a:txBody>
                    <a:bodyPr/>
                    <a:lstStyle/>
                    <a:p>
                      <a:pPr algn="ctr"/>
                      <a:r>
                        <a:rPr lang="en-US" altLang="zh-CN" dirty="0"/>
                        <a:t>R-CNN</a:t>
                      </a:r>
                      <a:endParaRPr lang="zh-CN" altLang="en-US" dirty="0"/>
                    </a:p>
                  </a:txBody>
                  <a:tcPr/>
                </a:tc>
                <a:tc>
                  <a:txBody>
                    <a:bodyPr/>
                    <a:lstStyle/>
                    <a:p>
                      <a:pPr algn="ctr"/>
                      <a:r>
                        <a:rPr lang="en-US" altLang="zh-CN" dirty="0"/>
                        <a:t>SPP-Net</a:t>
                      </a:r>
                      <a:endParaRPr lang="zh-CN" altLang="en-US" dirty="0"/>
                    </a:p>
                  </a:txBody>
                  <a:tcPr/>
                </a:tc>
                <a:tc>
                  <a:txBody>
                    <a:bodyPr/>
                    <a:lstStyle/>
                    <a:p>
                      <a:pPr algn="ctr"/>
                      <a:r>
                        <a:rPr lang="en-US" altLang="zh-CN" dirty="0"/>
                        <a:t>Fast R-CNN</a:t>
                      </a:r>
                      <a:endParaRPr lang="zh-CN" altLang="en-US" dirty="0"/>
                    </a:p>
                  </a:txBody>
                  <a:tcPr/>
                </a:tc>
                <a:tc>
                  <a:txBody>
                    <a:bodyPr/>
                    <a:lstStyle/>
                    <a:p>
                      <a:pPr algn="ctr"/>
                      <a:r>
                        <a:rPr lang="en-US" altLang="zh-CN" dirty="0"/>
                        <a:t>Faster R-CNN</a:t>
                      </a:r>
                      <a:endParaRPr lang="zh-CN" altLang="en-US" dirty="0"/>
                    </a:p>
                  </a:txBody>
                  <a:tcPr/>
                </a:tc>
                <a:tc>
                  <a:txBody>
                    <a:bodyPr/>
                    <a:lstStyle/>
                    <a:p>
                      <a:pPr algn="ctr"/>
                      <a:r>
                        <a:rPr lang="en-US" altLang="zh-CN" dirty="0"/>
                        <a:t>R-FCN</a:t>
                      </a:r>
                      <a:endParaRPr lang="zh-CN" altLang="en-US" dirty="0"/>
                    </a:p>
                  </a:txBody>
                  <a:tcPr/>
                </a:tc>
                <a:extLst>
                  <a:ext uri="{0D108BD9-81ED-4DB2-BD59-A6C34878D82A}">
                    <a16:rowId xmlns:a16="http://schemas.microsoft.com/office/drawing/2014/main" val="3910465485"/>
                  </a:ext>
                </a:extLst>
              </a:tr>
              <a:tr h="431800">
                <a:tc>
                  <a:txBody>
                    <a:bodyPr/>
                    <a:lstStyle/>
                    <a:p>
                      <a:pPr algn="ctr"/>
                      <a:r>
                        <a:rPr lang="zh-CN" altLang="en-US" dirty="0"/>
                        <a:t>输入大小</a:t>
                      </a:r>
                    </a:p>
                  </a:txBody>
                  <a:tcPr/>
                </a:tc>
                <a:tc>
                  <a:txBody>
                    <a:bodyPr/>
                    <a:lstStyle/>
                    <a:p>
                      <a:pPr algn="ctr"/>
                      <a:r>
                        <a:rPr lang="zh-CN" altLang="en-US" dirty="0"/>
                        <a:t>固定大小</a:t>
                      </a:r>
                    </a:p>
                  </a:txBody>
                  <a:tcPr/>
                </a:tc>
                <a:tc>
                  <a:txBody>
                    <a:bodyPr/>
                    <a:lstStyle/>
                    <a:p>
                      <a:pPr algn="ctr"/>
                      <a:r>
                        <a:rPr lang="zh-CN" altLang="en-US" dirty="0"/>
                        <a:t>任意大小</a:t>
                      </a:r>
                    </a:p>
                  </a:txBody>
                  <a:tcPr/>
                </a:tc>
                <a:tc>
                  <a:txBody>
                    <a:bodyPr/>
                    <a:lstStyle/>
                    <a:p>
                      <a:pPr algn="ctr"/>
                      <a:r>
                        <a:rPr lang="zh-CN" altLang="en-US" dirty="0"/>
                        <a:t>任意大小</a:t>
                      </a:r>
                    </a:p>
                  </a:txBody>
                  <a:tcPr/>
                </a:tc>
                <a:tc>
                  <a:txBody>
                    <a:bodyPr/>
                    <a:lstStyle/>
                    <a:p>
                      <a:pPr algn="ctr"/>
                      <a:r>
                        <a:rPr lang="zh-CN" altLang="en-US" dirty="0"/>
                        <a:t>任意大小</a:t>
                      </a:r>
                    </a:p>
                  </a:txBody>
                  <a:tcPr/>
                </a:tc>
                <a:tc>
                  <a:txBody>
                    <a:bodyPr/>
                    <a:lstStyle/>
                    <a:p>
                      <a:pPr algn="ctr"/>
                      <a:r>
                        <a:rPr lang="zh-CN" altLang="en-US" dirty="0"/>
                        <a:t>任意大小</a:t>
                      </a:r>
                    </a:p>
                  </a:txBody>
                  <a:tcPr/>
                </a:tc>
                <a:extLst>
                  <a:ext uri="{0D108BD9-81ED-4DB2-BD59-A6C34878D82A}">
                    <a16:rowId xmlns:a16="http://schemas.microsoft.com/office/drawing/2014/main" val="2743026202"/>
                  </a:ext>
                </a:extLst>
              </a:tr>
              <a:tr h="474564">
                <a:tc>
                  <a:txBody>
                    <a:bodyPr/>
                    <a:lstStyle/>
                    <a:p>
                      <a:pPr algn="ctr"/>
                      <a:r>
                        <a:rPr lang="zh-CN" altLang="en-US" sz="1800" dirty="0"/>
                        <a:t>候选区域生成</a:t>
                      </a:r>
                      <a:endParaRPr lang="zh-CN" altLang="en-US" dirty="0"/>
                    </a:p>
                  </a:txBody>
                  <a:tcPr/>
                </a:tc>
                <a:tc>
                  <a:txBody>
                    <a:bodyPr/>
                    <a:lstStyle/>
                    <a:p>
                      <a:pPr algn="ctr"/>
                      <a:r>
                        <a:rPr lang="en-US" altLang="zh-CN" sz="1800" dirty="0"/>
                        <a:t>Selective Search</a:t>
                      </a:r>
                      <a:endParaRPr lang="zh-CN" altLang="en-US" dirty="0"/>
                    </a:p>
                  </a:txBody>
                  <a:tcPr/>
                </a:tc>
                <a:tc>
                  <a:txBody>
                    <a:bodyPr/>
                    <a:lstStyle/>
                    <a:p>
                      <a:pPr algn="ctr"/>
                      <a:r>
                        <a:rPr lang="en-US" altLang="zh-CN" sz="1800" dirty="0"/>
                        <a:t>Selective Search</a:t>
                      </a:r>
                      <a:endParaRPr lang="zh-CN" altLang="en-US" dirty="0"/>
                    </a:p>
                  </a:txBody>
                  <a:tcPr/>
                </a:tc>
                <a:tc>
                  <a:txBody>
                    <a:bodyPr/>
                    <a:lstStyle/>
                    <a:p>
                      <a:pPr algn="ctr"/>
                      <a:r>
                        <a:rPr lang="en-US" altLang="zh-CN" sz="1800" dirty="0"/>
                        <a:t>Selective Search</a:t>
                      </a:r>
                      <a:endParaRPr lang="zh-CN" altLang="en-US" dirty="0"/>
                    </a:p>
                  </a:txBody>
                  <a:tcPr/>
                </a:tc>
                <a:tc>
                  <a:txBody>
                    <a:bodyPr/>
                    <a:lstStyle/>
                    <a:p>
                      <a:pPr algn="ctr"/>
                      <a:r>
                        <a:rPr lang="en-US" altLang="zh-CN" dirty="0"/>
                        <a:t>RPN</a:t>
                      </a:r>
                      <a:endParaRPr lang="zh-CN" altLang="en-US" dirty="0"/>
                    </a:p>
                  </a:txBody>
                  <a:tcPr/>
                </a:tc>
                <a:tc>
                  <a:txBody>
                    <a:bodyPr/>
                    <a:lstStyle/>
                    <a:p>
                      <a:pPr algn="ctr"/>
                      <a:r>
                        <a:rPr lang="en-US" altLang="zh-CN" dirty="0"/>
                        <a:t>RPN</a:t>
                      </a:r>
                      <a:endParaRPr lang="zh-CN" altLang="en-US" dirty="0"/>
                    </a:p>
                  </a:txBody>
                  <a:tcPr/>
                </a:tc>
                <a:extLst>
                  <a:ext uri="{0D108BD9-81ED-4DB2-BD59-A6C34878D82A}">
                    <a16:rowId xmlns:a16="http://schemas.microsoft.com/office/drawing/2014/main" val="872490041"/>
                  </a:ext>
                </a:extLst>
              </a:tr>
              <a:tr h="474564">
                <a:tc>
                  <a:txBody>
                    <a:bodyPr/>
                    <a:lstStyle/>
                    <a:p>
                      <a:pPr algn="ctr"/>
                      <a:r>
                        <a:rPr lang="zh-CN" altLang="en-US" sz="1800" dirty="0"/>
                        <a:t>特征提取</a:t>
                      </a:r>
                      <a:endParaRPr lang="zh-CN" altLang="en-US" dirty="0"/>
                    </a:p>
                  </a:txBody>
                  <a:tcPr/>
                </a:tc>
                <a:tc>
                  <a:txBody>
                    <a:bodyPr/>
                    <a:lstStyle/>
                    <a:p>
                      <a:pPr algn="ctr"/>
                      <a:r>
                        <a:rPr lang="en-US" altLang="zh-CN" sz="1800" b="0" i="0" kern="1200" dirty="0" err="1">
                          <a:solidFill>
                            <a:schemeClr val="dk1"/>
                          </a:solidFill>
                          <a:effectLst/>
                          <a:latin typeface="+mn-lt"/>
                          <a:ea typeface="+mn-ea"/>
                          <a:cs typeface="+mn-cs"/>
                        </a:rPr>
                        <a:t>AlexNet</a:t>
                      </a:r>
                      <a:endParaRPr lang="zh-CN" altLang="en-US" dirty="0"/>
                    </a:p>
                  </a:txBody>
                  <a:tcPr/>
                </a:tc>
                <a:tc>
                  <a:txBody>
                    <a:bodyPr/>
                    <a:lstStyle/>
                    <a:p>
                      <a:pPr algn="ctr"/>
                      <a:r>
                        <a:rPr lang="en-US" altLang="zh-CN" sz="1800" b="0" i="0" kern="1200" dirty="0" err="1">
                          <a:solidFill>
                            <a:schemeClr val="dk1"/>
                          </a:solidFill>
                          <a:effectLst/>
                          <a:latin typeface="+mn-lt"/>
                          <a:ea typeface="+mn-ea"/>
                          <a:cs typeface="+mn-cs"/>
                        </a:rPr>
                        <a:t>Alexnet</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VGG16</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ResNet101</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ResNet101</a:t>
                      </a:r>
                      <a:endParaRPr lang="zh-CN" altLang="en-US" dirty="0"/>
                    </a:p>
                  </a:txBody>
                  <a:tcPr/>
                </a:tc>
                <a:extLst>
                  <a:ext uri="{0D108BD9-81ED-4DB2-BD59-A6C34878D82A}">
                    <a16:rowId xmlns:a16="http://schemas.microsoft.com/office/drawing/2014/main" val="554225303"/>
                  </a:ext>
                </a:extLst>
              </a:tr>
              <a:tr h="474564">
                <a:tc>
                  <a:txBody>
                    <a:bodyPr/>
                    <a:lstStyle/>
                    <a:p>
                      <a:pPr algn="ctr"/>
                      <a:r>
                        <a:rPr lang="zh-CN" altLang="en-US" sz="1800" dirty="0"/>
                        <a:t>类别判断</a:t>
                      </a:r>
                      <a:endParaRPr lang="zh-CN" altLang="en-US" dirty="0"/>
                    </a:p>
                  </a:txBody>
                  <a:tcPr/>
                </a:tc>
                <a:tc>
                  <a:txBody>
                    <a:bodyPr/>
                    <a:lstStyle/>
                    <a:p>
                      <a:pPr algn="ctr"/>
                      <a:r>
                        <a:rPr lang="zh-CN" altLang="en-US" dirty="0"/>
                        <a:t>线性</a:t>
                      </a:r>
                      <a:r>
                        <a:rPr lang="en-US" altLang="zh-CN" dirty="0"/>
                        <a:t>SVM</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线性</a:t>
                      </a:r>
                      <a:r>
                        <a:rPr lang="en-US" altLang="zh-CN" dirty="0"/>
                        <a:t>SVM</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SoftMax</a:t>
                      </a:r>
                      <a:r>
                        <a:rPr lang="zh-CN" altLang="en-US" sz="1800" b="0" i="0" kern="1200" dirty="0">
                          <a:solidFill>
                            <a:schemeClr val="dk1"/>
                          </a:solidFill>
                          <a:effectLst/>
                          <a:latin typeface="+mn-lt"/>
                          <a:ea typeface="+mn-ea"/>
                          <a:cs typeface="+mn-cs"/>
                        </a:rPr>
                        <a:t>分类</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SoftMax</a:t>
                      </a:r>
                      <a:r>
                        <a:rPr lang="zh-CN" altLang="en-US" sz="1800" b="0" i="0" kern="1200" dirty="0">
                          <a:solidFill>
                            <a:schemeClr val="dk1"/>
                          </a:solidFill>
                          <a:effectLst/>
                          <a:latin typeface="+mn-lt"/>
                          <a:ea typeface="+mn-ea"/>
                          <a:cs typeface="+mn-cs"/>
                        </a:rPr>
                        <a:t>分类</a:t>
                      </a:r>
                      <a:endParaRPr lang="zh-CN" altLang="en-US" dirty="0"/>
                    </a:p>
                  </a:txBody>
                  <a:tcPr/>
                </a:tc>
                <a:tc>
                  <a:txBody>
                    <a:bodyPr/>
                    <a:lstStyle/>
                    <a:p>
                      <a:pPr algn="ctr"/>
                      <a:r>
                        <a:rPr lang="zh-CN" altLang="en-US" dirty="0"/>
                        <a:t>位置敏感池化结果</a:t>
                      </a:r>
                    </a:p>
                  </a:txBody>
                  <a:tcPr/>
                </a:tc>
                <a:extLst>
                  <a:ext uri="{0D108BD9-81ED-4DB2-BD59-A6C34878D82A}">
                    <a16:rowId xmlns:a16="http://schemas.microsoft.com/office/drawing/2014/main" val="3199706465"/>
                  </a:ext>
                </a:extLst>
              </a:tr>
            </a:tbl>
          </a:graphicData>
        </a:graphic>
      </p:graphicFrame>
      <p:sp>
        <p:nvSpPr>
          <p:cNvPr id="4" name="标题 1">
            <a:extLst>
              <a:ext uri="{FF2B5EF4-FFF2-40B4-BE49-F238E27FC236}">
                <a16:creationId xmlns:a16="http://schemas.microsoft.com/office/drawing/2014/main" id="{33A1DD62-56A1-454B-9E36-C3BF4C5A7EFC}"/>
              </a:ext>
            </a:extLst>
          </p:cNvPr>
          <p:cNvSpPr txBox="1">
            <a:spLocks/>
          </p:cNvSpPr>
          <p:nvPr/>
        </p:nvSpPr>
        <p:spPr>
          <a:xfrm>
            <a:off x="762000" y="1143000"/>
            <a:ext cx="4800600" cy="609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spc="-100" dirty="0">
                <a:latin typeface="微软雅黑" panose="020B0503020204020204" charset="-122"/>
              </a:rPr>
              <a:t>Two-Stage</a:t>
            </a:r>
            <a:endParaRPr lang="zh-CN" altLang="en-US" sz="3200" spc="-100" dirty="0">
              <a:latin typeface="微软雅黑" panose="020B0503020204020204" charset="-122"/>
            </a:endParaRPr>
          </a:p>
        </p:txBody>
      </p:sp>
    </p:spTree>
    <p:extLst>
      <p:ext uri="{BB962C8B-B14F-4D97-AF65-F5344CB8AC3E}">
        <p14:creationId xmlns:p14="http://schemas.microsoft.com/office/powerpoint/2010/main" val="126600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8C28872-9AD5-4CBC-AE46-D55A6696EE05}"/>
              </a:ext>
            </a:extLst>
          </p:cNvPr>
          <p:cNvSpPr>
            <a:spLocks noGrp="1"/>
          </p:cNvSpPr>
          <p:nvPr>
            <p:ph type="body" sz="quarter" idx="13"/>
          </p:nvPr>
        </p:nvSpPr>
        <p:spPr>
          <a:xfrm>
            <a:off x="254000" y="2057400"/>
            <a:ext cx="11684000" cy="4431983"/>
          </a:xfrm>
        </p:spPr>
        <p:txBody>
          <a:bodyPr/>
          <a:lstStyle/>
          <a:p>
            <a:pPr marL="0" indent="0">
              <a:buNone/>
            </a:pPr>
            <a:r>
              <a:rPr lang="en-US" altLang="zh-CN" b="1" dirty="0"/>
              <a:t>1.</a:t>
            </a:r>
            <a:r>
              <a:rPr lang="zh-CN" altLang="en-US" b="1" dirty="0"/>
              <a:t>小目标在原图中尺寸比较小。</a:t>
            </a:r>
            <a:endParaRPr lang="zh-CN" altLang="en-US" dirty="0"/>
          </a:p>
          <a:p>
            <a:pPr marL="0" indent="0">
              <a:buNone/>
            </a:pPr>
            <a:r>
              <a:rPr lang="en-US" altLang="zh-CN" dirty="0"/>
              <a:t>	</a:t>
            </a:r>
            <a:r>
              <a:rPr lang="zh-CN" altLang="en-US" dirty="0"/>
              <a:t>通用目标检测模型中，一般的基础骨干神经网络（</a:t>
            </a:r>
            <a:r>
              <a:rPr lang="en-US" altLang="zh-CN" dirty="0"/>
              <a:t>VGG</a:t>
            </a:r>
            <a:r>
              <a:rPr lang="zh-CN" altLang="en-US" dirty="0"/>
              <a:t>系列和</a:t>
            </a:r>
            <a:r>
              <a:rPr lang="en-US" altLang="zh-CN" dirty="0"/>
              <a:t>Resnet</a:t>
            </a:r>
            <a:r>
              <a:rPr lang="zh-CN" altLang="en-US" dirty="0"/>
              <a:t>系列）都有几次下采样处理，如果分类和回归操作在经过几层下采样处理的特征层进行，</a:t>
            </a:r>
            <a:r>
              <a:rPr lang="zh-CN" altLang="en-US" b="1" dirty="0">
                <a:solidFill>
                  <a:srgbClr val="FF0000"/>
                </a:solidFill>
              </a:rPr>
              <a:t>小目标特征的感受野映射回原图将可能大于小目标在原图的尺寸</a:t>
            </a:r>
            <a:r>
              <a:rPr lang="zh-CN" altLang="en-US" dirty="0"/>
              <a:t>，造成检测效果差。</a:t>
            </a:r>
            <a:endParaRPr lang="en-US" altLang="zh-CN" dirty="0"/>
          </a:p>
          <a:p>
            <a:endParaRPr lang="zh-CN" altLang="en-US" dirty="0"/>
          </a:p>
          <a:p>
            <a:pPr marL="0" indent="0">
              <a:buNone/>
            </a:pPr>
            <a:r>
              <a:rPr lang="en-US" altLang="zh-CN" b="1" dirty="0"/>
              <a:t>2.</a:t>
            </a:r>
            <a:r>
              <a:rPr lang="zh-CN" altLang="en-US" b="1" dirty="0"/>
              <a:t>小目标在原图中的数量较少</a:t>
            </a:r>
            <a:endParaRPr lang="zh-CN" altLang="en-US" dirty="0"/>
          </a:p>
          <a:p>
            <a:pPr marL="0" indent="0">
              <a:buNone/>
            </a:pPr>
            <a:r>
              <a:rPr lang="en-US" altLang="zh-CN" dirty="0"/>
              <a:t>	</a:t>
            </a:r>
            <a:r>
              <a:rPr lang="zh-CN" altLang="en-US" dirty="0"/>
              <a:t>小目标在原图中的数量较少，</a:t>
            </a:r>
            <a:r>
              <a:rPr lang="zh-CN" altLang="en-US" b="1" dirty="0">
                <a:solidFill>
                  <a:srgbClr val="FF0000"/>
                </a:solidFill>
              </a:rPr>
              <a:t>检测器提取的特征较少</a:t>
            </a:r>
            <a:r>
              <a:rPr lang="zh-CN" altLang="en-US" dirty="0"/>
              <a:t>，导致小目标的检测效果差。</a:t>
            </a:r>
            <a:endParaRPr lang="en-US" altLang="zh-CN" dirty="0"/>
          </a:p>
          <a:p>
            <a:endParaRPr lang="zh-CN" altLang="en-US" dirty="0"/>
          </a:p>
          <a:p>
            <a:pPr marL="0" indent="0">
              <a:buNone/>
            </a:pPr>
            <a:r>
              <a:rPr lang="en-US" altLang="zh-CN" b="1" dirty="0"/>
              <a:t>3.</a:t>
            </a:r>
            <a:r>
              <a:rPr lang="zh-CN" altLang="en-US" b="1" dirty="0"/>
              <a:t>神经网络在学习中被大目标主导</a:t>
            </a:r>
            <a:endParaRPr lang="zh-CN" altLang="en-US" dirty="0"/>
          </a:p>
          <a:p>
            <a:pPr marL="0" indent="0">
              <a:buNone/>
            </a:pPr>
            <a:r>
              <a:rPr lang="en-US" altLang="zh-CN" dirty="0"/>
              <a:t>	</a:t>
            </a:r>
            <a:r>
              <a:rPr lang="zh-CN" altLang="en-US" dirty="0"/>
              <a:t>大目标容易被检测，</a:t>
            </a:r>
            <a:r>
              <a:rPr lang="zh-CN" altLang="en-US" b="1" dirty="0">
                <a:solidFill>
                  <a:srgbClr val="FF0000"/>
                </a:solidFill>
              </a:rPr>
              <a:t>学习中被大目标主导，小目标在整个学习过程被忽视</a:t>
            </a:r>
            <a:r>
              <a:rPr lang="zh-CN" altLang="en-US" dirty="0"/>
              <a:t>，导致导致小目标的检测效果差。</a:t>
            </a:r>
          </a:p>
          <a:p>
            <a:endParaRPr lang="zh-CN" altLang="en-US" dirty="0"/>
          </a:p>
        </p:txBody>
      </p:sp>
      <p:sp>
        <p:nvSpPr>
          <p:cNvPr id="3" name="标题 2">
            <a:extLst>
              <a:ext uri="{FF2B5EF4-FFF2-40B4-BE49-F238E27FC236}">
                <a16:creationId xmlns:a16="http://schemas.microsoft.com/office/drawing/2014/main" id="{7AFD3F83-D5FB-441C-B358-4BD1D7CB4B8B}"/>
              </a:ext>
            </a:extLst>
          </p:cNvPr>
          <p:cNvSpPr>
            <a:spLocks noGrp="1"/>
          </p:cNvSpPr>
          <p:nvPr>
            <p:ph type="title"/>
          </p:nvPr>
        </p:nvSpPr>
        <p:spPr/>
        <p:txBody>
          <a:bodyPr/>
          <a:lstStyle/>
          <a:p>
            <a:r>
              <a:rPr lang="en-US" altLang="zh-CN" dirty="0"/>
              <a:t>Challenges</a:t>
            </a:r>
            <a:endParaRPr lang="zh-CN" altLang="en-US" dirty="0"/>
          </a:p>
        </p:txBody>
      </p:sp>
    </p:spTree>
    <p:extLst>
      <p:ext uri="{BB962C8B-B14F-4D97-AF65-F5344CB8AC3E}">
        <p14:creationId xmlns:p14="http://schemas.microsoft.com/office/powerpoint/2010/main" val="311525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CC7E6B-8C21-400E-A9A7-D7754F118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19" y="1554959"/>
            <a:ext cx="6990081" cy="407288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5A1A82DF-0509-471E-B96A-5CB43406D3C0}"/>
              </a:ext>
            </a:extLst>
          </p:cNvPr>
          <p:cNvSpPr>
            <a:spLocks noGrp="1"/>
          </p:cNvSpPr>
          <p:nvPr>
            <p:ph type="body" sz="quarter" idx="13"/>
          </p:nvPr>
        </p:nvSpPr>
        <p:spPr>
          <a:xfrm>
            <a:off x="914400" y="5674360"/>
            <a:ext cx="5572125" cy="738664"/>
          </a:xfrm>
        </p:spPr>
        <p:txBody>
          <a:bodyPr/>
          <a:lstStyle/>
          <a:p>
            <a:r>
              <a:rPr lang="en-US" altLang="zh-CN" dirty="0"/>
              <a:t>1.</a:t>
            </a:r>
            <a:r>
              <a:rPr lang="en-US" altLang="zh-CN" b="1" dirty="0">
                <a:solidFill>
                  <a:srgbClr val="FF0000"/>
                </a:solidFill>
              </a:rPr>
              <a:t>Fully connection layers-&gt; conv lays</a:t>
            </a:r>
            <a:r>
              <a:rPr lang="zh-CN" altLang="en-US" dirty="0"/>
              <a:t>，</a:t>
            </a:r>
            <a:r>
              <a:rPr lang="en-US" altLang="zh-CN" dirty="0"/>
              <a:t>become fully conv network</a:t>
            </a:r>
            <a:endParaRPr lang="zh-CN" altLang="en-US" dirty="0"/>
          </a:p>
        </p:txBody>
      </p:sp>
      <p:sp>
        <p:nvSpPr>
          <p:cNvPr id="3" name="标题 2">
            <a:extLst>
              <a:ext uri="{FF2B5EF4-FFF2-40B4-BE49-F238E27FC236}">
                <a16:creationId xmlns:a16="http://schemas.microsoft.com/office/drawing/2014/main" id="{72D9B2AE-5BD5-4AC4-B20C-B2F403C4F2C0}"/>
              </a:ext>
            </a:extLst>
          </p:cNvPr>
          <p:cNvSpPr>
            <a:spLocks noGrp="1"/>
          </p:cNvSpPr>
          <p:nvPr>
            <p:ph type="title"/>
          </p:nvPr>
        </p:nvSpPr>
        <p:spPr>
          <a:xfrm>
            <a:off x="406400" y="1219200"/>
            <a:ext cx="10490199" cy="492443"/>
          </a:xfrm>
        </p:spPr>
        <p:txBody>
          <a:bodyPr/>
          <a:lstStyle/>
          <a:p>
            <a:r>
              <a:rPr lang="en-US" altLang="zh-CN" dirty="0"/>
              <a:t>Fully Convolutional Networks(FCN)</a:t>
            </a:r>
            <a:endParaRPr lang="zh-CN" altLang="en-US" dirty="0"/>
          </a:p>
        </p:txBody>
      </p:sp>
      <p:sp>
        <p:nvSpPr>
          <p:cNvPr id="9" name="文本占位符 8">
            <a:extLst>
              <a:ext uri="{FF2B5EF4-FFF2-40B4-BE49-F238E27FC236}">
                <a16:creationId xmlns:a16="http://schemas.microsoft.com/office/drawing/2014/main" id="{A24B4C76-2878-4F08-B27D-B4BD9D2CEA7E}"/>
              </a:ext>
            </a:extLst>
          </p:cNvPr>
          <p:cNvSpPr>
            <a:spLocks noGrp="1"/>
          </p:cNvSpPr>
          <p:nvPr>
            <p:ph type="body" sz="quarter" idx="18"/>
          </p:nvPr>
        </p:nvSpPr>
        <p:spPr>
          <a:xfrm>
            <a:off x="6595745" y="5674360"/>
            <a:ext cx="5708649" cy="369332"/>
          </a:xfrm>
        </p:spPr>
        <p:txBody>
          <a:bodyPr/>
          <a:lstStyle/>
          <a:p>
            <a:r>
              <a:rPr lang="en-US" altLang="zh-CN" dirty="0"/>
              <a:t>2. Get </a:t>
            </a:r>
            <a:r>
              <a:rPr lang="en-US" altLang="zh-CN" b="1" dirty="0">
                <a:solidFill>
                  <a:srgbClr val="FF0000"/>
                </a:solidFill>
              </a:rPr>
              <a:t>heatmap of each pixel's category</a:t>
            </a:r>
            <a:endParaRPr lang="zh-CN" altLang="en-US" b="1" dirty="0">
              <a:solidFill>
                <a:srgbClr val="FF0000"/>
              </a:solidFill>
            </a:endParaRPr>
          </a:p>
        </p:txBody>
      </p:sp>
      <p:sp>
        <p:nvSpPr>
          <p:cNvPr id="11" name="箭头: 下 10">
            <a:extLst>
              <a:ext uri="{FF2B5EF4-FFF2-40B4-BE49-F238E27FC236}">
                <a16:creationId xmlns:a16="http://schemas.microsoft.com/office/drawing/2014/main" id="{64A89FB8-C8D1-4210-B45A-62E5CF827830}"/>
              </a:ext>
            </a:extLst>
          </p:cNvPr>
          <p:cNvSpPr/>
          <p:nvPr/>
        </p:nvSpPr>
        <p:spPr>
          <a:xfrm>
            <a:off x="5562600" y="4900136"/>
            <a:ext cx="152400" cy="7386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B3335CE6-906A-4A81-8C37-5DACE09B31EB}"/>
              </a:ext>
            </a:extLst>
          </p:cNvPr>
          <p:cNvSpPr/>
          <p:nvPr/>
        </p:nvSpPr>
        <p:spPr>
          <a:xfrm>
            <a:off x="8077200" y="4731705"/>
            <a:ext cx="152400" cy="932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478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BAF920-D3E9-43C4-A9EF-5AF0079BFC14}"/>
              </a:ext>
            </a:extLst>
          </p:cNvPr>
          <p:cNvPicPr>
            <a:picLocks noChangeAspect="1"/>
          </p:cNvPicPr>
          <p:nvPr/>
        </p:nvPicPr>
        <p:blipFill>
          <a:blip r:embed="rId2"/>
          <a:stretch>
            <a:fillRect/>
          </a:stretch>
        </p:blipFill>
        <p:spPr>
          <a:xfrm>
            <a:off x="2788040" y="1799893"/>
            <a:ext cx="9403960" cy="2403475"/>
          </a:xfrm>
          <a:prstGeom prst="rect">
            <a:avLst/>
          </a:prstGeom>
        </p:spPr>
      </p:pic>
      <p:sp>
        <p:nvSpPr>
          <p:cNvPr id="2" name="文本占位符 1">
            <a:extLst>
              <a:ext uri="{FF2B5EF4-FFF2-40B4-BE49-F238E27FC236}">
                <a16:creationId xmlns:a16="http://schemas.microsoft.com/office/drawing/2014/main" id="{C3DDD6CA-83AE-4ED3-9E53-4281706F8BB9}"/>
              </a:ext>
            </a:extLst>
          </p:cNvPr>
          <p:cNvSpPr>
            <a:spLocks noGrp="1"/>
          </p:cNvSpPr>
          <p:nvPr>
            <p:ph type="body" sz="quarter" idx="13"/>
          </p:nvPr>
        </p:nvSpPr>
        <p:spPr>
          <a:xfrm>
            <a:off x="294640" y="2564670"/>
            <a:ext cx="3327399" cy="369332"/>
          </a:xfrm>
        </p:spPr>
        <p:txBody>
          <a:bodyPr/>
          <a:lstStyle/>
          <a:p>
            <a:r>
              <a:rPr lang="en-US" altLang="zh-CN" dirty="0"/>
              <a:t>1.</a:t>
            </a:r>
            <a:r>
              <a:rPr lang="en-US" altLang="zh-CN" b="1" dirty="0"/>
              <a:t>5</a:t>
            </a:r>
            <a:r>
              <a:rPr lang="zh-CN" altLang="en-US" b="1" dirty="0"/>
              <a:t> </a:t>
            </a:r>
            <a:r>
              <a:rPr lang="en-US" altLang="zh-CN" b="1" dirty="0"/>
              <a:t>conv(and</a:t>
            </a:r>
            <a:r>
              <a:rPr lang="zh-CN" altLang="en-US" b="1" dirty="0"/>
              <a:t> </a:t>
            </a:r>
            <a:r>
              <a:rPr lang="en-US" altLang="zh-CN" b="1" dirty="0"/>
              <a:t>pooling)</a:t>
            </a:r>
            <a:endParaRPr lang="zh-CN" altLang="en-US" dirty="0"/>
          </a:p>
        </p:txBody>
      </p:sp>
      <p:sp>
        <p:nvSpPr>
          <p:cNvPr id="3" name="标题 2">
            <a:extLst>
              <a:ext uri="{FF2B5EF4-FFF2-40B4-BE49-F238E27FC236}">
                <a16:creationId xmlns:a16="http://schemas.microsoft.com/office/drawing/2014/main" id="{0072CCE4-9095-45F9-9638-A37FAF103906}"/>
              </a:ext>
            </a:extLst>
          </p:cNvPr>
          <p:cNvSpPr>
            <a:spLocks noGrp="1"/>
          </p:cNvSpPr>
          <p:nvPr>
            <p:ph type="title"/>
          </p:nvPr>
        </p:nvSpPr>
        <p:spPr>
          <a:xfrm>
            <a:off x="406401" y="1219200"/>
            <a:ext cx="9956799" cy="492443"/>
          </a:xfrm>
        </p:spPr>
        <p:txBody>
          <a:bodyPr/>
          <a:lstStyle/>
          <a:p>
            <a:r>
              <a:rPr lang="en-US" altLang="zh-CN" dirty="0"/>
              <a:t>Fully Convolutional Networks(FCN) framework</a:t>
            </a:r>
            <a:endParaRPr lang="zh-CN" altLang="en-US" dirty="0"/>
          </a:p>
        </p:txBody>
      </p:sp>
      <p:sp>
        <p:nvSpPr>
          <p:cNvPr id="4" name="文本占位符 3">
            <a:extLst>
              <a:ext uri="{FF2B5EF4-FFF2-40B4-BE49-F238E27FC236}">
                <a16:creationId xmlns:a16="http://schemas.microsoft.com/office/drawing/2014/main" id="{A1ECE59C-C461-4E4D-9C14-4AD77E16CA50}"/>
              </a:ext>
            </a:extLst>
          </p:cNvPr>
          <p:cNvSpPr>
            <a:spLocks noGrp="1"/>
          </p:cNvSpPr>
          <p:nvPr>
            <p:ph type="body" sz="quarter" idx="18"/>
          </p:nvPr>
        </p:nvSpPr>
        <p:spPr>
          <a:xfrm>
            <a:off x="2529840" y="5454134"/>
            <a:ext cx="5029200" cy="369332"/>
          </a:xfrm>
        </p:spPr>
        <p:txBody>
          <a:bodyPr/>
          <a:lstStyle/>
          <a:p>
            <a:r>
              <a:rPr lang="en-US" altLang="zh-CN" dirty="0"/>
              <a:t>2.</a:t>
            </a:r>
            <a:r>
              <a:rPr lang="en-US" altLang="zh-CN" b="1" dirty="0">
                <a:solidFill>
                  <a:srgbClr val="FF0000"/>
                </a:solidFill>
              </a:rPr>
              <a:t>Deconvolution</a:t>
            </a:r>
            <a:r>
              <a:rPr lang="en-US" altLang="zh-CN" dirty="0"/>
              <a:t> to original size</a:t>
            </a:r>
            <a:endParaRPr lang="zh-CN" altLang="en-US" dirty="0"/>
          </a:p>
        </p:txBody>
      </p:sp>
      <p:sp>
        <p:nvSpPr>
          <p:cNvPr id="5" name="文本占位符 4">
            <a:extLst>
              <a:ext uri="{FF2B5EF4-FFF2-40B4-BE49-F238E27FC236}">
                <a16:creationId xmlns:a16="http://schemas.microsoft.com/office/drawing/2014/main" id="{6945DB09-3C13-4F70-BDD9-669FC5A27A19}"/>
              </a:ext>
            </a:extLst>
          </p:cNvPr>
          <p:cNvSpPr>
            <a:spLocks noGrp="1"/>
          </p:cNvSpPr>
          <p:nvPr>
            <p:ph type="body" sz="quarter" idx="19"/>
          </p:nvPr>
        </p:nvSpPr>
        <p:spPr>
          <a:xfrm>
            <a:off x="7848600" y="5454134"/>
            <a:ext cx="4053521" cy="369332"/>
          </a:xfrm>
        </p:spPr>
        <p:txBody>
          <a:bodyPr/>
          <a:lstStyle/>
          <a:p>
            <a:r>
              <a:rPr lang="en-US" altLang="zh-CN" dirty="0"/>
              <a:t>3.</a:t>
            </a:r>
            <a:r>
              <a:rPr lang="en-US" altLang="zh-CN" b="1" dirty="0">
                <a:solidFill>
                  <a:srgbClr val="FF0000"/>
                </a:solidFill>
              </a:rPr>
              <a:t>Sum and deconvolution</a:t>
            </a:r>
            <a:endParaRPr lang="zh-CN" altLang="en-US" b="1" dirty="0">
              <a:solidFill>
                <a:srgbClr val="FF0000"/>
              </a:solidFill>
            </a:endParaRPr>
          </a:p>
        </p:txBody>
      </p:sp>
      <p:sp>
        <p:nvSpPr>
          <p:cNvPr id="9" name="箭头: 上弧形 8">
            <a:extLst>
              <a:ext uri="{FF2B5EF4-FFF2-40B4-BE49-F238E27FC236}">
                <a16:creationId xmlns:a16="http://schemas.microsoft.com/office/drawing/2014/main" id="{4ECDD499-1058-49A9-83E5-A93270F4EB22}"/>
              </a:ext>
            </a:extLst>
          </p:cNvPr>
          <p:cNvSpPr/>
          <p:nvPr/>
        </p:nvSpPr>
        <p:spPr>
          <a:xfrm flipH="1">
            <a:off x="2540000" y="1950655"/>
            <a:ext cx="2242186" cy="5623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下 9">
            <a:extLst>
              <a:ext uri="{FF2B5EF4-FFF2-40B4-BE49-F238E27FC236}">
                <a16:creationId xmlns:a16="http://schemas.microsoft.com/office/drawing/2014/main" id="{597AE816-3F95-43EA-99D0-F1812E9610A0}"/>
              </a:ext>
            </a:extLst>
          </p:cNvPr>
          <p:cNvSpPr/>
          <p:nvPr/>
        </p:nvSpPr>
        <p:spPr>
          <a:xfrm rot="875235">
            <a:off x="6741994" y="3262303"/>
            <a:ext cx="228600" cy="2133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3DFD51DB-186B-406D-B7DF-934FBEC9159F}"/>
              </a:ext>
            </a:extLst>
          </p:cNvPr>
          <p:cNvSpPr/>
          <p:nvPr/>
        </p:nvSpPr>
        <p:spPr>
          <a:xfrm>
            <a:off x="8763000" y="3375467"/>
            <a:ext cx="228600" cy="2014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3B895F0-E1A0-4619-8AA0-C1D1219D64B1}"/>
              </a:ext>
            </a:extLst>
          </p:cNvPr>
          <p:cNvSpPr txBox="1"/>
          <p:nvPr/>
        </p:nvSpPr>
        <p:spPr>
          <a:xfrm>
            <a:off x="406401" y="6148923"/>
            <a:ext cx="12014199" cy="461665"/>
          </a:xfrm>
          <a:prstGeom prst="rect">
            <a:avLst/>
          </a:prstGeom>
          <a:noFill/>
        </p:spPr>
        <p:txBody>
          <a:bodyPr wrap="square" rtlCol="0">
            <a:spAutoFit/>
          </a:bodyPr>
          <a:lstStyle/>
          <a:p>
            <a:r>
              <a:rPr lang="zh-CN" altLang="en-US" sz="2400" dirty="0"/>
              <a:t>在反卷积时，采用一部分</a:t>
            </a:r>
            <a:r>
              <a:rPr lang="zh-CN" altLang="en-US" sz="2400" b="1" dirty="0">
                <a:solidFill>
                  <a:srgbClr val="FF0000"/>
                </a:solidFill>
              </a:rPr>
              <a:t>较浅层的反卷积信息辅助叠加</a:t>
            </a:r>
            <a:r>
              <a:rPr lang="zh-CN" altLang="en-US" sz="2400" dirty="0"/>
              <a:t>，更好的优化分割结果的精度</a:t>
            </a:r>
          </a:p>
        </p:txBody>
      </p:sp>
    </p:spTree>
    <p:extLst>
      <p:ext uri="{BB962C8B-B14F-4D97-AF65-F5344CB8AC3E}">
        <p14:creationId xmlns:p14="http://schemas.microsoft.com/office/powerpoint/2010/main" val="162751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6BC4730-98BA-462F-85B4-F4471C9A9822}"/>
              </a:ext>
            </a:extLst>
          </p:cNvPr>
          <p:cNvSpPr>
            <a:spLocks noGrp="1"/>
          </p:cNvSpPr>
          <p:nvPr>
            <p:ph type="title"/>
          </p:nvPr>
        </p:nvSpPr>
        <p:spPr/>
        <p:txBody>
          <a:bodyPr/>
          <a:lstStyle/>
          <a:p>
            <a:r>
              <a:rPr lang="en-US" altLang="zh-CN" dirty="0"/>
              <a:t>CNN vs FCN</a:t>
            </a:r>
            <a:endParaRPr lang="zh-CN" altLang="en-US" dirty="0"/>
          </a:p>
        </p:txBody>
      </p:sp>
      <p:sp>
        <p:nvSpPr>
          <p:cNvPr id="4" name="文本占位符 1">
            <a:extLst>
              <a:ext uri="{FF2B5EF4-FFF2-40B4-BE49-F238E27FC236}">
                <a16:creationId xmlns:a16="http://schemas.microsoft.com/office/drawing/2014/main" id="{267154C6-8420-4983-B54A-B1B96C44AAA9}"/>
              </a:ext>
            </a:extLst>
          </p:cNvPr>
          <p:cNvSpPr txBox="1">
            <a:spLocks/>
          </p:cNvSpPr>
          <p:nvPr/>
        </p:nvSpPr>
        <p:spPr>
          <a:xfrm>
            <a:off x="609600" y="1981200"/>
            <a:ext cx="11048999" cy="4062651"/>
          </a:xfrm>
          <a:prstGeom prst="rect">
            <a:avLst/>
          </a:prstGeom>
        </p:spPr>
        <p:txBody>
          <a:bodyPr wrap="square" lIns="0" tIns="0" rIns="0" bIns="0">
            <a:spAutoFit/>
          </a:bodyPr>
          <a:lstStyle>
            <a:lvl1pPr marL="457200" indent="-457200">
              <a:buFont typeface="Arial" panose="020B0604020202020204" pitchFamily="34" charset="0"/>
              <a:buChar char="•"/>
              <a:defRPr sz="2400" b="0" i="0" baseline="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CNN</a:t>
            </a:r>
            <a:r>
              <a:rPr lang="zh-CN" altLang="en-US" dirty="0"/>
              <a:t>可以比较好地判断出一幅图像中包含什么类别的物体，但是因为丢失了一些物体的细节，</a:t>
            </a:r>
            <a:r>
              <a:rPr lang="zh-CN" altLang="en-US" b="1" dirty="0">
                <a:solidFill>
                  <a:srgbClr val="FF0000"/>
                </a:solidFill>
              </a:rPr>
              <a:t>不能很好地给出物体的具体轮廓、指出每个像素具体属于哪个物体</a:t>
            </a:r>
            <a:r>
              <a:rPr lang="zh-CN" altLang="en-US" dirty="0"/>
              <a:t>，因此做到精确的分割就很有难度。</a:t>
            </a:r>
            <a:endParaRPr lang="en-US" altLang="zh-CN" dirty="0"/>
          </a:p>
          <a:p>
            <a:pPr marL="0" indent="0">
              <a:buNone/>
            </a:pPr>
            <a:endParaRPr lang="en-US" altLang="zh-CN" kern="0" dirty="0"/>
          </a:p>
          <a:p>
            <a:r>
              <a:rPr lang="en-US" altLang="zh-CN" kern="0" dirty="0"/>
              <a:t>FCN</a:t>
            </a:r>
            <a:r>
              <a:rPr lang="zh-CN" altLang="en-US" kern="0" dirty="0"/>
              <a:t>优点：</a:t>
            </a:r>
            <a:r>
              <a:rPr lang="en-US" altLang="zh-CN" kern="0" dirty="0"/>
              <a:t>1.</a:t>
            </a:r>
            <a:r>
              <a:rPr lang="zh-CN" altLang="en-US" b="1" kern="0" dirty="0">
                <a:solidFill>
                  <a:srgbClr val="FF0000"/>
                </a:solidFill>
              </a:rPr>
              <a:t>可以接受任意大小的输入图像</a:t>
            </a:r>
            <a:r>
              <a:rPr lang="zh-CN" altLang="en-US" kern="0" dirty="0"/>
              <a:t>。而不用要求所有的训练图像和测试图像具有同样的尺寸。</a:t>
            </a:r>
            <a:r>
              <a:rPr lang="en-US" altLang="zh-CN" kern="0" dirty="0"/>
              <a:t>2.</a:t>
            </a:r>
            <a:r>
              <a:rPr lang="zh-CN" altLang="en-US" b="1" kern="0" dirty="0">
                <a:solidFill>
                  <a:srgbClr val="FF0000"/>
                </a:solidFill>
              </a:rPr>
              <a:t>更加高效</a:t>
            </a:r>
            <a:r>
              <a:rPr lang="zh-CN" altLang="en-US" kern="0" dirty="0"/>
              <a:t>。因为避免了由于使用像素块而带来的重复存储和计算卷积的问题。</a:t>
            </a:r>
            <a:endParaRPr lang="en-US" altLang="zh-CN" kern="0" dirty="0"/>
          </a:p>
          <a:p>
            <a:endParaRPr lang="en-US" altLang="zh-CN" kern="0" dirty="0"/>
          </a:p>
          <a:p>
            <a:r>
              <a:rPr lang="en-US" altLang="zh-CN" kern="0" dirty="0"/>
              <a:t>FCN</a:t>
            </a:r>
            <a:r>
              <a:rPr lang="zh-CN" altLang="en-US" kern="0" dirty="0"/>
              <a:t>不足：</a:t>
            </a:r>
            <a:r>
              <a:rPr lang="en-US" altLang="zh-CN" kern="0" dirty="0"/>
              <a:t>1.</a:t>
            </a:r>
            <a:r>
              <a:rPr lang="zh-CN" altLang="en-US" kern="0" dirty="0"/>
              <a:t>得到的</a:t>
            </a:r>
            <a:r>
              <a:rPr lang="zh-CN" altLang="en-US" b="1" kern="0" dirty="0">
                <a:solidFill>
                  <a:srgbClr val="FF0000"/>
                </a:solidFill>
              </a:rPr>
              <a:t>结果还是不够精细</a:t>
            </a:r>
            <a:r>
              <a:rPr lang="zh-CN" altLang="en-US" kern="0" dirty="0"/>
              <a:t>。上采样的结果还是比较模糊和平滑，对图像中的细节不敏感。</a:t>
            </a:r>
            <a:r>
              <a:rPr lang="en-US" altLang="zh-CN" kern="0" dirty="0"/>
              <a:t>2</a:t>
            </a:r>
            <a:r>
              <a:rPr lang="zh-CN" altLang="en-US" kern="0" dirty="0"/>
              <a:t>，</a:t>
            </a:r>
            <a:r>
              <a:rPr lang="zh-CN" altLang="en-US" b="1" kern="0" dirty="0">
                <a:solidFill>
                  <a:srgbClr val="FF0000"/>
                </a:solidFill>
              </a:rPr>
              <a:t>缺乏空间一致性。</a:t>
            </a:r>
            <a:r>
              <a:rPr lang="zh-CN" altLang="en-US" kern="0" dirty="0"/>
              <a:t>对各个像素进行分类，没有充分考虑像素与像素之间的关系。</a:t>
            </a:r>
          </a:p>
        </p:txBody>
      </p:sp>
    </p:spTree>
    <p:extLst>
      <p:ext uri="{BB962C8B-B14F-4D97-AF65-F5344CB8AC3E}">
        <p14:creationId xmlns:p14="http://schemas.microsoft.com/office/powerpoint/2010/main" val="38774513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1066274716"/>
  <p:tag name="KSO_WM_UNIT_PLACING_PICTURE_USER_VIEWPORT" val="{&quot;height&quot;:3510,&quot;width&quot;:99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3118</Words>
  <Application>Microsoft Office PowerPoint</Application>
  <PresentationFormat>宽屏</PresentationFormat>
  <Paragraphs>405</Paragraphs>
  <Slides>58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58</vt:i4>
      </vt:variant>
    </vt:vector>
  </HeadingPairs>
  <TitlesOfParts>
    <vt:vector size="64" baseType="lpstr">
      <vt:lpstr>Microsoft JhengHei UI</vt:lpstr>
      <vt:lpstr>等线</vt:lpstr>
      <vt:lpstr>微软雅黑</vt:lpstr>
      <vt:lpstr>微软雅黑</vt:lpstr>
      <vt:lpstr>Arial</vt:lpstr>
      <vt:lpstr>Office Theme</vt:lpstr>
      <vt:lpstr>A classic review of  target detection</vt:lpstr>
      <vt:lpstr>PowerPoint 演示文稿</vt:lpstr>
      <vt:lpstr>PowerPoint 演示文稿</vt:lpstr>
      <vt:lpstr>Task definition</vt:lpstr>
      <vt:lpstr>PowerPoint 演示文稿</vt:lpstr>
      <vt:lpstr>Challenges</vt:lpstr>
      <vt:lpstr>Fully Convolutional Networks(FCN)</vt:lpstr>
      <vt:lpstr>Fully Convolutional Networks(FCN) framework</vt:lpstr>
      <vt:lpstr>CNN vs FCN</vt:lpstr>
      <vt:lpstr>PowerPoint 演示文稿</vt:lpstr>
      <vt:lpstr>FPN framework</vt:lpstr>
      <vt:lpstr>FPN contribution</vt:lpstr>
      <vt:lpstr>R-CNN framework</vt:lpstr>
      <vt:lpstr>R-CNN</vt:lpstr>
      <vt:lpstr>R-CNN的不足</vt:lpstr>
      <vt:lpstr>SPPNet-&gt; Motivation/Challenge</vt:lpstr>
      <vt:lpstr>SPPNet framework</vt:lpstr>
      <vt:lpstr>SPPNet-&gt;contribution</vt:lpstr>
      <vt:lpstr>PowerPoint 演示文稿</vt:lpstr>
      <vt:lpstr>Fast R-CNN framework</vt:lpstr>
      <vt:lpstr>PowerPoint 演示文稿</vt:lpstr>
      <vt:lpstr>Fast R-CNN-&gt;RoI Pooling</vt:lpstr>
      <vt:lpstr>Fast R-CNN contribution</vt:lpstr>
      <vt:lpstr>Fast R-CNN RoI Pooling vs SPPNet</vt:lpstr>
      <vt:lpstr>Faster -RCNN framework</vt:lpstr>
      <vt:lpstr>PowerPoint 演示文稿</vt:lpstr>
      <vt:lpstr>Faster R-CNN-&gt; RPN</vt:lpstr>
      <vt:lpstr>RPN -&gt;anchor-&gt; foreground/background</vt:lpstr>
      <vt:lpstr>RPN -&gt;loss function</vt:lpstr>
      <vt:lpstr>PowerPoint 演示文稿</vt:lpstr>
      <vt:lpstr>RCNN、SPP-Net、Fast-RCNN、 Faster-RCNN对比</vt:lpstr>
      <vt:lpstr>RCNN、SPP-Net、Fast-RCNN、 Faster-RCNN总结</vt:lpstr>
      <vt:lpstr>Scale Invariance in Object Detection – SNIP</vt:lpstr>
      <vt:lpstr>SNIP-&gt; Motivation</vt:lpstr>
      <vt:lpstr>Test guess strategy</vt:lpstr>
      <vt:lpstr>PowerPoint 演示文稿</vt:lpstr>
      <vt:lpstr>Guess experiment result</vt:lpstr>
      <vt:lpstr>SNIP framework</vt:lpstr>
      <vt:lpstr>SNIP-&gt; RPN阶段</vt:lpstr>
      <vt:lpstr>SNIP-&gt;Regression,fine tuning</vt:lpstr>
      <vt:lpstr>SNIP-&gt; Deformable RFCN detector</vt:lpstr>
      <vt:lpstr>Region-based Fully Convolutional Networks： R-FCN</vt:lpstr>
      <vt:lpstr>R-FCN framework</vt:lpstr>
      <vt:lpstr>SNIP核心思想</vt:lpstr>
      <vt:lpstr>SNIPER: Efficient Multi-Scale Training</vt:lpstr>
      <vt:lpstr>SNIPER: Efficient Multi-Scale Training framework</vt:lpstr>
      <vt:lpstr>SNIPER-&gt; Chip Generation</vt:lpstr>
      <vt:lpstr>SNIPER-&gt; Positive Chip Selection</vt:lpstr>
      <vt:lpstr>SNIPER-&gt; Negative Chip selection</vt:lpstr>
      <vt:lpstr>SNIPER-&gt; Negative Chip selection</vt:lpstr>
      <vt:lpstr>SNIPER vs SNIP</vt:lpstr>
      <vt:lpstr>RetinaNet</vt:lpstr>
      <vt:lpstr>PowerPoint 演示文稿</vt:lpstr>
      <vt:lpstr>RetinaNet</vt:lpstr>
      <vt:lpstr>RetinaNet</vt:lpstr>
      <vt:lpstr>RetinaNet</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573</cp:revision>
  <dcterms:created xsi:type="dcterms:W3CDTF">2020-04-13T04:55:00Z</dcterms:created>
  <dcterms:modified xsi:type="dcterms:W3CDTF">2020-05-12T08:38:44Z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